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3.bin" ContentType="application/vnd.openxmlformats-officedocument.oleObject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5122" r:id="rId2"/>
    <p:sldMasterId id="2147485134" r:id="rId3"/>
    <p:sldMasterId id="2147485159" r:id="rId4"/>
    <p:sldMasterId id="2147485171" r:id="rId5"/>
    <p:sldMasterId id="2147485182" r:id="rId6"/>
  </p:sldMasterIdLst>
  <p:notesMasterIdLst>
    <p:notesMasterId r:id="rId49"/>
  </p:notesMasterIdLst>
  <p:handoutMasterIdLst>
    <p:handoutMasterId r:id="rId50"/>
  </p:handoutMasterIdLst>
  <p:sldIdLst>
    <p:sldId id="947" r:id="rId7"/>
    <p:sldId id="887" r:id="rId8"/>
    <p:sldId id="898" r:id="rId9"/>
    <p:sldId id="900" r:id="rId10"/>
    <p:sldId id="905" r:id="rId11"/>
    <p:sldId id="907" r:id="rId12"/>
    <p:sldId id="948" r:id="rId13"/>
    <p:sldId id="951" r:id="rId14"/>
    <p:sldId id="954" r:id="rId15"/>
    <p:sldId id="955" r:id="rId16"/>
    <p:sldId id="975" r:id="rId17"/>
    <p:sldId id="963" r:id="rId18"/>
    <p:sldId id="964" r:id="rId19"/>
    <p:sldId id="965" r:id="rId20"/>
    <p:sldId id="966" r:id="rId21"/>
    <p:sldId id="976" r:id="rId22"/>
    <p:sldId id="977" r:id="rId23"/>
    <p:sldId id="957" r:id="rId24"/>
    <p:sldId id="956" r:id="rId25"/>
    <p:sldId id="950" r:id="rId26"/>
    <p:sldId id="949" r:id="rId27"/>
    <p:sldId id="953" r:id="rId28"/>
    <p:sldId id="952" r:id="rId29"/>
    <p:sldId id="958" r:id="rId30"/>
    <p:sldId id="959" r:id="rId31"/>
    <p:sldId id="960" r:id="rId32"/>
    <p:sldId id="961" r:id="rId33"/>
    <p:sldId id="962" r:id="rId34"/>
    <p:sldId id="980" r:id="rId35"/>
    <p:sldId id="981" r:id="rId36"/>
    <p:sldId id="967" r:id="rId37"/>
    <p:sldId id="968" r:id="rId38"/>
    <p:sldId id="969" r:id="rId39"/>
    <p:sldId id="982" r:id="rId40"/>
    <p:sldId id="983" r:id="rId41"/>
    <p:sldId id="978" r:id="rId42"/>
    <p:sldId id="979" r:id="rId43"/>
    <p:sldId id="970" r:id="rId44"/>
    <p:sldId id="971" r:id="rId45"/>
    <p:sldId id="972" r:id="rId46"/>
    <p:sldId id="973" r:id="rId47"/>
    <p:sldId id="974" r:id="rId4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89" autoAdjust="0"/>
    <p:restoredTop sz="88774" autoAdjust="0"/>
  </p:normalViewPr>
  <p:slideViewPr>
    <p:cSldViewPr>
      <p:cViewPr varScale="1">
        <p:scale>
          <a:sx n="99" d="100"/>
          <a:sy n="99" d="100"/>
        </p:scale>
        <p:origin x="-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FAB99-90D7-4C18-BCF4-0EBF42E7BB42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CS 376 Lecture 24 Motion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82E66-9732-4E3C-BEA3-6EFC0D955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207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5765" tIns="47883" rIns="95765" bIns="4788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5765" tIns="47883" rIns="95765" bIns="47883" rtlCol="0"/>
          <a:lstStyle>
            <a:lvl1pPr algn="r">
              <a:defRPr sz="1300"/>
            </a:lvl1pPr>
          </a:lstStyle>
          <a:p>
            <a:fld id="{97F55557-A866-4D3B-9050-4DEB487AFAED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19138"/>
            <a:ext cx="4803775" cy="3602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65" tIns="47883" rIns="95765" bIns="4788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5765" tIns="47883" rIns="95765" bIns="4788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65" tIns="47883" rIns="95765" bIns="47883" rtlCol="0" anchor="b"/>
          <a:lstStyle>
            <a:lvl1pPr algn="l">
              <a:defRPr sz="1300"/>
            </a:lvl1pPr>
          </a:lstStyle>
          <a:p>
            <a:r>
              <a:rPr lang="fr-FR" smtClean="0"/>
              <a:t>CS 376 Lecture 24 Motion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65" tIns="47883" rIns="95765" bIns="47883" rtlCol="0" anchor="b"/>
          <a:lstStyle>
            <a:lvl1pPr algn="r">
              <a:defRPr sz="1300"/>
            </a:lvl1pPr>
          </a:lstStyle>
          <a:p>
            <a:fld id="{BE8CF1FF-1A43-4883-ACD0-FBA6EBC737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308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01592F3-C277-4236-A837-FEA5F918DDCD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2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4C44D-CD7A-4036-9E78-6D18F5C1ED00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We</a:t>
            </a:r>
            <a:r>
              <a:rPr lang="en-US" baseline="0" dirty="0" smtClean="0"/>
              <a:t> have lots of data and many potential applications, - we have a job to do here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21095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4C44D-CD7A-4036-9E78-6D18F5C1ED00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We</a:t>
            </a:r>
            <a:r>
              <a:rPr lang="en-US" baseline="0" dirty="0" smtClean="0"/>
              <a:t> have lots of data and many potential applications, - we have a job to do here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21095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3213F-4C35-474A-9DF3-BE06A3FACE5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2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C8E6454-B3D2-4851-8AAC-03783F5FAD46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4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64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3468047-9622-40A9-BF6B-8736FF2A2D6D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defRPr>
            </a:lvl1pPr>
            <a:lvl2pPr marL="785372" indent="-302066" eaLnBrk="0" hangingPunct="0">
              <a:defRPr sz="210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defRPr>
            </a:lvl2pPr>
            <a:lvl3pPr marL="1208265" indent="-241653" eaLnBrk="0" hangingPunct="0">
              <a:defRPr sz="210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defRPr>
            </a:lvl3pPr>
            <a:lvl4pPr marL="1691571" indent="-241653" eaLnBrk="0" hangingPunct="0">
              <a:defRPr sz="210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defRPr>
            </a:lvl4pPr>
            <a:lvl5pPr marL="2174878" indent="-241653" eaLnBrk="0" hangingPunct="0">
              <a:defRPr sz="210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10000"/>
              </a:spcAft>
              <a:defRPr sz="210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10000"/>
              </a:spcAft>
              <a:defRPr sz="210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10000"/>
              </a:spcAft>
              <a:defRPr sz="210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10000"/>
              </a:spcAft>
              <a:defRPr sz="2100">
                <a:solidFill>
                  <a:srgbClr val="0000FF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C693407C-927C-4548-8481-49780BDB6F8B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194" y="4560086"/>
            <a:ext cx="5852815" cy="432031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66612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700" dirty="0">
                <a:solidFill>
                  <a:srgbClr val="000000"/>
                </a:solidFill>
                <a:cs typeface="Times New Roman" pitchFamily="18" charset="0"/>
              </a:rPr>
              <a:t>Image and video data is exploding  </a:t>
            </a:r>
            <a:r>
              <a:rPr lang="en-US" sz="1300" dirty="0">
                <a:solidFill>
                  <a:srgbClr val="000000"/>
                </a:solidFill>
                <a:cs typeface="Times New Roman" pitchFamily="18" charset="0"/>
              </a:rPr>
              <a:t>(cheap cameras, easy storage and sharing) </a:t>
            </a:r>
            <a:r>
              <a:rPr lang="en-US" sz="1700" dirty="0">
                <a:solidFill>
                  <a:srgbClr val="000000"/>
                </a:solidFill>
                <a:cs typeface="Times New Roman" pitchFamily="18" charset="0"/>
              </a:rPr>
              <a:t>  </a:t>
            </a:r>
            <a:endParaRPr lang="en-US" sz="1700" i="1" dirty="0">
              <a:solidFill>
                <a:srgbClr val="00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75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4C44D-CD7A-4036-9E78-6D18F5C1ED00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3173013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4C44D-CD7A-4036-9E78-6D18F5C1ED00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3173013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4C44D-CD7A-4036-9E78-6D18F5C1ED00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205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4C44D-CD7A-4036-9E78-6D18F5C1ED00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205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AF44F-9822-4B42-B49A-C81FF1A0C439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2CA755-6006-460D-83E5-883DD14EAB1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394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7118F6-5004-46CC-A5BF-321F297AEC85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D90262-E3E9-4B0B-847A-6E4B3CD2F4F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30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77C1C8-F9B8-482C-880B-C7B02D131BD7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5558E5-2B45-41E9-A6C4-90BCD1B38E3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08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02BCF-96E3-401A-A9FD-58A7FE14FB92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467F55-9AFD-4214-95B1-B9F7368A48E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386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487A04-68BD-438B-96CB-D1AD314A6237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85407E-506B-411D-B76B-7E2422A5522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03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13E8A5-A1AD-4006-856C-53B8A7226775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CFDCC5-A775-4D36-A58F-5E6AC7772E9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91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D96793-1C6E-480F-9BF0-D2D9AACD7887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DD5C75-F320-43E6-A26E-B37D64642E7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811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11C897-1C8D-44C3-9073-26F1ADFD611F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7AF537-D659-4227-939E-680E8B9DD20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61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276A6-DCCB-4AC6-AFF2-9BE355B004E3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D55258-92B7-462D-9C3D-A388E5874B6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1FED94-0637-4481-90C0-A3F54334B5FA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0A4386-2CCE-4CA6-96DE-34DD437D9DE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532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1756B0-F4F5-4BB6-8057-CCB44A7B94DA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F0DF8D-76A3-4578-8C0F-B972522A5D4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685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624AF3C-E8B5-421F-B890-BFE1974FAA94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003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B0750F2-E922-40AA-87DB-0D2331107294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403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5A995F5-FED9-465F-AADF-5EA895BA7BEE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902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C6DA669-FD23-4204-9014-221A8651BF13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42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873E7B1-102D-4A47-9F0D-BC06096A1B81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59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F2F0F56-F1BE-4006-9204-5243C2B42D0B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56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0643E16-1548-4004-8FC4-057DF6B832EF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92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3000245-C18F-49A1-8BE6-07EDF2DCD964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14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3D5CCF9-1375-407D-A280-4177A37D13D5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663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A294388-84E4-4326-933A-C183DDF6AB63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689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128BC59-B8C2-494D-A287-D88D3065F507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3532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592FEF0-478D-4647-BB56-622575A5DBC5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716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812058-D38F-4259-A960-771FD35F1DCD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275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958A74B-3D59-464B-8699-5E80B9E19FB1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72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4FF004C-84CA-4288-97A9-91DCB406B0B7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995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56D59F-8B9F-43A8-95DA-5F522A19BA3C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406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FAA0456-05D7-4D89-9883-8457057912C7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DEEB48-2C2A-4E41-94EB-758C7F2B730F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7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E9E692D-4B82-4F07-8D24-A916B471C47D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97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B67BF84-C83D-41F6-878B-203F0E9098DE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31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D6BC1D7-576A-4B8C-B335-2D67B615EA0C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9958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B34611B-7693-460C-BA11-C76B10290689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581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8F05DC-BE4D-47A1-A9F0-F36FC1D283E5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8592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52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3600" b="1" spc="-80" baseline="0">
                <a:solidFill>
                  <a:srgbClr val="0099FF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8229600" cy="914400"/>
          </a:xfrm>
        </p:spPr>
        <p:txBody>
          <a:bodyPr>
            <a:normAutofit/>
          </a:bodyPr>
          <a:lstStyle>
            <a:lvl1pPr marL="0" indent="0" algn="l">
              <a:buNone/>
              <a:defRPr sz="2400" b="1" cap="none" spc="120" baseline="0">
                <a:solidFill>
                  <a:schemeClr val="tx1"/>
                </a:solidFill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72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5562600"/>
          </a:xfrm>
        </p:spPr>
        <p:txBody>
          <a:bodyPr>
            <a:normAutofit/>
          </a:bodyPr>
          <a:lstStyle>
            <a:lvl1pPr>
              <a:defRPr sz="2400"/>
            </a:lvl1pPr>
            <a:lvl2pPr marL="457200" indent="-182880">
              <a:buFont typeface="Arial" pitchFamily="34" charset="0"/>
              <a:buChar char="•"/>
              <a:defRPr sz="24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4271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838518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3202"/>
            <a:ext cx="381000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100" baseline="0">
                <a:solidFill>
                  <a:schemeClr val="tx1"/>
                </a:solidFill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9800"/>
            <a:ext cx="3810000" cy="3840480"/>
          </a:xfrm>
        </p:spPr>
        <p:txBody>
          <a:bodyPr/>
          <a:lstStyle>
            <a:lvl1pPr>
              <a:defRPr sz="2400" b="1">
                <a:latin typeface="Calibri" pitchFamily="34" charset="0"/>
              </a:defRPr>
            </a:lvl1pPr>
            <a:lvl2pPr>
              <a:defRPr sz="2000" b="1">
                <a:latin typeface="Calibri" pitchFamily="34" charset="0"/>
              </a:defRPr>
            </a:lvl2pPr>
            <a:lvl3pPr>
              <a:defRPr sz="1800" b="1">
                <a:latin typeface="Calibri" pitchFamily="34" charset="0"/>
              </a:defRPr>
            </a:lvl3pPr>
            <a:lvl4pPr>
              <a:defRPr sz="1600" b="1">
                <a:latin typeface="Calibri" pitchFamily="34" charset="0"/>
              </a:defRPr>
            </a:lvl4pPr>
            <a:lvl5pPr>
              <a:defRPr sz="1600" b="1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524000"/>
            <a:ext cx="403860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1" kern="1200" cap="all" spc="100" baseline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2259366"/>
            <a:ext cx="4038600" cy="3840480"/>
          </a:xfrm>
        </p:spPr>
        <p:txBody>
          <a:bodyPr/>
          <a:lstStyle>
            <a:lvl1pPr>
              <a:defRPr sz="2400" b="1">
                <a:latin typeface="Calibri" pitchFamily="34" charset="0"/>
              </a:defRPr>
            </a:lvl1pPr>
            <a:lvl2pPr>
              <a:defRPr sz="2000" b="1">
                <a:latin typeface="Calibri" pitchFamily="34" charset="0"/>
              </a:defRPr>
            </a:lvl2pPr>
            <a:lvl3pPr>
              <a:defRPr sz="1800" b="1">
                <a:latin typeface="Calibri" pitchFamily="34" charset="0"/>
              </a:defRPr>
            </a:lvl3pPr>
            <a:lvl4pPr>
              <a:defRPr sz="1600" b="1">
                <a:latin typeface="Calibri" pitchFamily="34" charset="0"/>
              </a:defRPr>
            </a:lvl4pPr>
            <a:lvl5pPr>
              <a:defRPr sz="1600" b="1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4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82000" cy="838518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992284"/>
            <a:ext cx="4114800" cy="5560916"/>
          </a:xfrm>
        </p:spPr>
        <p:txBody>
          <a:bodyPr/>
          <a:lstStyle>
            <a:lvl1pPr>
              <a:defRPr sz="2400" b="1">
                <a:latin typeface="Calibri" pitchFamily="34" charset="0"/>
              </a:defRPr>
            </a:lvl1pPr>
            <a:lvl2pPr>
              <a:defRPr sz="2000" b="0">
                <a:latin typeface="Calibri" pitchFamily="34" charset="0"/>
              </a:defRPr>
            </a:lvl2pPr>
            <a:lvl3pPr>
              <a:defRPr sz="1800" b="0">
                <a:latin typeface="Calibri" pitchFamily="34" charset="0"/>
              </a:defRPr>
            </a:lvl3pPr>
            <a:lvl4pPr>
              <a:defRPr sz="1600" b="0">
                <a:latin typeface="Calibri" pitchFamily="34" charset="0"/>
              </a:defRPr>
            </a:lvl4pPr>
            <a:lvl5pPr>
              <a:defRPr sz="1600" b="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990600"/>
            <a:ext cx="4114800" cy="5562599"/>
          </a:xfrm>
        </p:spPr>
        <p:txBody>
          <a:bodyPr/>
          <a:lstStyle>
            <a:lvl1pPr>
              <a:defRPr sz="2400" b="1">
                <a:latin typeface="Calibri" pitchFamily="34" charset="0"/>
              </a:defRPr>
            </a:lvl1pPr>
            <a:lvl2pPr>
              <a:defRPr sz="2000" b="0">
                <a:latin typeface="Calibri" pitchFamily="34" charset="0"/>
              </a:defRPr>
            </a:lvl2pPr>
            <a:lvl3pPr>
              <a:defRPr sz="1800" b="0">
                <a:latin typeface="Calibri" pitchFamily="34" charset="0"/>
              </a:defRPr>
            </a:lvl3pPr>
            <a:lvl4pPr>
              <a:defRPr sz="1600" b="0">
                <a:latin typeface="Calibri" pitchFamily="34" charset="0"/>
              </a:defRPr>
            </a:lvl4pPr>
            <a:lvl5pPr>
              <a:defRPr sz="1600" b="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1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82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2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95400"/>
            <a:ext cx="5340350" cy="5257800"/>
          </a:xfrm>
        </p:spPr>
        <p:txBody>
          <a:bodyPr>
            <a:normAutofit/>
          </a:bodyPr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5400"/>
            <a:ext cx="3008313" cy="5257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82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72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28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0564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  <a:ea typeface="돋움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  <a:latin typeface="Arial"/>
              <a:ea typeface="돋움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34200" y="65532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EE9C7F-A4C6-4ABA-BB02-D6755BE9936F}" type="slidenum">
              <a:rPr lang="en-US" altLang="ko-KR">
                <a:solidFill>
                  <a:srgbClr val="000000"/>
                </a:solidFill>
                <a:latin typeface="Arial"/>
                <a:ea typeface="돋움"/>
              </a:rPr>
              <a:pPr/>
              <a:t>‹#›</a:t>
            </a:fld>
            <a:endParaRPr lang="en-US" altLang="ko-KR">
              <a:solidFill>
                <a:srgbClr val="000000"/>
              </a:solidFill>
              <a:latin typeface="Arial"/>
              <a:ea typeface="돋움"/>
            </a:endParaRPr>
          </a:p>
        </p:txBody>
      </p:sp>
      <p:cxnSp>
        <p:nvCxnSpPr>
          <p:cNvPr id="8" name="Straight Connector 8"/>
          <p:cNvCxnSpPr/>
          <p:nvPr userDrawn="1"/>
        </p:nvCxnSpPr>
        <p:spPr>
          <a:xfrm>
            <a:off x="457200" y="1066800"/>
            <a:ext cx="8229600" cy="0"/>
          </a:xfrm>
          <a:prstGeom prst="line">
            <a:avLst/>
          </a:prstGeom>
          <a:ln w="38100">
            <a:solidFill>
              <a:srgbClr val="FC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05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5C14FD69-4A85-4715-A222-ABB225B63BC6}" type="datetimeFigureOut">
              <a:rPr lang="en-US" smtClean="0">
                <a:solidFill>
                  <a:srgbClr val="000000"/>
                </a:solidFill>
                <a:latin typeface="Arial"/>
              </a:rPr>
              <a:pPr/>
              <a:t>4/25/17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 lang="en-US" smtClean="0">
                <a:solidFill>
                  <a:srgbClr val="000000"/>
                </a:solidFill>
                <a:latin typeface="Arial"/>
              </a:rPr>
              <a:pPr algn="r"/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168431" y="82728"/>
            <a:ext cx="8819157" cy="1072303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5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612324-B5A4-47C2-AC42-04CC62B658C4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99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93B3CD-0353-4111-8C6E-B67B662E9E01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" name="Straight Connector 8"/>
          <p:cNvCxnSpPr/>
          <p:nvPr userDrawn="1"/>
        </p:nvCxnSpPr>
        <p:spPr>
          <a:xfrm>
            <a:off x="457200" y="1295400"/>
            <a:ext cx="8229600" cy="0"/>
          </a:xfrm>
          <a:prstGeom prst="line">
            <a:avLst/>
          </a:prstGeom>
          <a:ln w="38100">
            <a:solidFill>
              <a:srgbClr val="FC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0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723029-71AE-4FC3-BFCF-A8DF987225CF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66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EE9C7F-A4C6-4ABA-BB02-D6755BE9936F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" name="Straight Connector 8"/>
          <p:cNvCxnSpPr/>
          <p:nvPr userDrawn="1"/>
        </p:nvCxnSpPr>
        <p:spPr>
          <a:xfrm>
            <a:off x="457200" y="1295400"/>
            <a:ext cx="8229600" cy="0"/>
          </a:xfrm>
          <a:prstGeom prst="line">
            <a:avLst/>
          </a:prstGeom>
          <a:ln w="38100">
            <a:solidFill>
              <a:srgbClr val="FC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33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7C1B8-2C2B-4A82-A0A3-88ABC04CBE6C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" name="Straight Connector 8"/>
          <p:cNvCxnSpPr/>
          <p:nvPr userDrawn="1"/>
        </p:nvCxnSpPr>
        <p:spPr>
          <a:xfrm>
            <a:off x="457200" y="1295400"/>
            <a:ext cx="8229600" cy="0"/>
          </a:xfrm>
          <a:prstGeom prst="line">
            <a:avLst/>
          </a:prstGeom>
          <a:ln w="38100">
            <a:solidFill>
              <a:srgbClr val="FC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9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C6E2E9-E47F-4F84-81F9-D7ABD0BF3C46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" name="Straight Connector 8"/>
          <p:cNvCxnSpPr/>
          <p:nvPr userDrawn="1"/>
        </p:nvCxnSpPr>
        <p:spPr>
          <a:xfrm>
            <a:off x="457200" y="1295400"/>
            <a:ext cx="8229600" cy="0"/>
          </a:xfrm>
          <a:prstGeom prst="line">
            <a:avLst/>
          </a:prstGeom>
          <a:ln w="38100">
            <a:solidFill>
              <a:srgbClr val="FC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84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72D5D0-33DA-42E0-BEA7-8277698B6DF7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08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543640-6DCC-49B2-B648-A3B2BD376E02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30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75939F-E449-4102-91EF-A95E61CBF05C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24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2189BD-E350-47C6-BE57-AC574D4D49E4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95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019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019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65E7A-4D7B-4A6B-85ED-1168FCF67F25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739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342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F941D98F-116C-4962-A7C7-1E1919A32F1B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" name="Straight Connector 8"/>
          <p:cNvCxnSpPr/>
          <p:nvPr userDrawn="1"/>
        </p:nvCxnSpPr>
        <p:spPr>
          <a:xfrm>
            <a:off x="457200" y="1295400"/>
            <a:ext cx="8229600" cy="0"/>
          </a:xfrm>
          <a:prstGeom prst="line">
            <a:avLst/>
          </a:prstGeom>
          <a:ln w="38100">
            <a:solidFill>
              <a:srgbClr val="FC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79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제목 및 텍스트/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8229600" cy="2286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3886200"/>
            <a:ext cx="8229600" cy="2286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342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6D110E48-2EB4-4F12-894E-5E3C6C798B6D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" name="Straight Connector 8"/>
          <p:cNvCxnSpPr/>
          <p:nvPr userDrawn="1"/>
        </p:nvCxnSpPr>
        <p:spPr>
          <a:xfrm>
            <a:off x="457200" y="1295400"/>
            <a:ext cx="8229600" cy="0"/>
          </a:xfrm>
          <a:prstGeom prst="line">
            <a:avLst/>
          </a:prstGeom>
          <a:ln w="38100">
            <a:solidFill>
              <a:srgbClr val="FC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42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제목, 텍스트 및 미디어 클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72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미디어 개체 틀 3"/>
          <p:cNvSpPr>
            <a:spLocks noGrp="1"/>
          </p:cNvSpPr>
          <p:nvPr>
            <p:ph type="media" sz="half" idx="2"/>
          </p:nvPr>
        </p:nvSpPr>
        <p:spPr>
          <a:xfrm>
            <a:off x="4648200" y="1447800"/>
            <a:ext cx="4038600" cy="47244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342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1E2A236C-C64B-443A-9E3C-6D31ACD89135}" type="slidenum">
              <a:rPr lang="en-US" altLang="ko-KR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" name="Straight Connector 8"/>
          <p:cNvCxnSpPr/>
          <p:nvPr userDrawn="1"/>
        </p:nvCxnSpPr>
        <p:spPr>
          <a:xfrm>
            <a:off x="457200" y="1295400"/>
            <a:ext cx="8229600" cy="0"/>
          </a:xfrm>
          <a:prstGeom prst="line">
            <a:avLst/>
          </a:prstGeom>
          <a:ln w="38100">
            <a:solidFill>
              <a:srgbClr val="FC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8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FAF97A6-1942-4395-B47B-54945B33BD85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1127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0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E79462-809A-4A35-B1DF-FF849E3628BE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4/25/17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0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583525-D372-495E-820D-D4D0A90D9A9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03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3" r:id="rId1"/>
    <p:sldLayoutId id="2147485124" r:id="rId2"/>
    <p:sldLayoutId id="2147485125" r:id="rId3"/>
    <p:sldLayoutId id="2147485126" r:id="rId4"/>
    <p:sldLayoutId id="2147485127" r:id="rId5"/>
    <p:sldLayoutId id="2147485128" r:id="rId6"/>
    <p:sldLayoutId id="2147485129" r:id="rId7"/>
    <p:sldLayoutId id="2147485130" r:id="rId8"/>
    <p:sldLayoutId id="2147485131" r:id="rId9"/>
    <p:sldLayoutId id="2147485132" r:id="rId10"/>
    <p:sldLayoutId id="214748513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681BB28-6411-4C59-8E30-379E1D3CB53A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31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5" r:id="rId1"/>
    <p:sldLayoutId id="2147485136" r:id="rId2"/>
    <p:sldLayoutId id="2147485137" r:id="rId3"/>
    <p:sldLayoutId id="2147485138" r:id="rId4"/>
    <p:sldLayoutId id="2147485139" r:id="rId5"/>
    <p:sldLayoutId id="2147485140" r:id="rId6"/>
    <p:sldLayoutId id="2147485141" r:id="rId7"/>
    <p:sldLayoutId id="2147485142" r:id="rId8"/>
    <p:sldLayoutId id="2147485143" r:id="rId9"/>
    <p:sldLayoutId id="2147485144" r:id="rId10"/>
    <p:sldLayoutId id="2147485145" r:id="rId11"/>
    <p:sldLayoutId id="214748514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AFD9CD8-2734-4D50-A484-919DBACBE2DB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0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0" r:id="rId1"/>
    <p:sldLayoutId id="2147485161" r:id="rId2"/>
    <p:sldLayoutId id="2147485162" r:id="rId3"/>
    <p:sldLayoutId id="2147485163" r:id="rId4"/>
    <p:sldLayoutId id="2147485164" r:id="rId5"/>
    <p:sldLayoutId id="2147485165" r:id="rId6"/>
    <p:sldLayoutId id="2147485166" r:id="rId7"/>
    <p:sldLayoutId id="2147485167" r:id="rId8"/>
    <p:sldLayoutId id="2147485168" r:id="rId9"/>
    <p:sldLayoutId id="2147485169" r:id="rId10"/>
    <p:sldLayoutId id="21474851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975" y="152718"/>
            <a:ext cx="8607425" cy="761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975" y="1143000"/>
            <a:ext cx="8607425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AutoShape 4" descr="data:image/jpeg;base64,/9j/4AAQSkZJRgABAQAAAQABAAD/2wCEAAkGBxQHEhUTExQWFhQXGRgZFxgXGR8ZGhsYGBgbFxoZGSAZHSggGBolHBYcITMhJSkrLi4uGx8zODMsNygtLisBCgoKDg0OGxAQGzIlICQsLywyLDg0LDQvNzIsNCwsLzQwLywsNyw0NCwsLCwsLjIvLy8sMC8sLCw0LCwsLCw0LP/AABEIAIcBdgMBEQACEQEDEQH/xAAcAAEAAwADAQEAAAAAAAAAAAAABQYHAgMEAQj/xABFEAABAwIEAwQHBgIJAgcAAAABAAIDBBEFBhIhMUFRByJhcRMyUoGRobEUI0JicsEzkhVTgqKywtHS8BbxFyRDVKPh4//EABsBAQADAQEBAQAAAAAAAAAAAAADBAUGAgEH/8QAOxEAAgEDAQQHCAEDAwQDAAAAAAECAwQRMQUSIUEGUWFxkaHREyIygbHB4fAUM0JSFSOiFlNi8UNy4v/aAAwDAQACEQMRAD8A3FAEAQBAEAQBAEAQBAEAQBAEAQBAEAQBAEAQBAEAQBAEAQBAEAQBAEAQBAEAQBAEAQBAEAQBAEAQBAEAQBAEAQBAEAQBAEAQBAEAQBAEAQBAEAQBAEAQBAEAQBAEAQBAEAQBAEAQBAEAQBAEAQBAEAQBAEAQBAEAQBAEAQBAEAQBAEBWM151gy4dBBkmtf0bTa3TWfw38ifBQVa8YcNWbOzdi1733l7sOt/Zc/p2lFqu1OqlP3ccLByuHOPx1AH4Kq7qfLCOlp9FrWK9+Um/kl9PuaNlKerqoA+saxr3G7WtBa4NttrBOzj05c99hcoubjmZyW04WlOtuWrbS1fLPZ2dvPlw1m1KZwQBAEAQBAEAQBAEAQBAEAQBAEAQBAEAQBAEAQBAEAQBAEAQBAEAQBAEAQBAEAQBAEAQBAEBSc/51GBgwQEGoI3PERg8z1eRwHvPIGtXr7vux1Oi2JsV3b9tW4U1/wAvx1v5LnjJaGimxqXTG10sjiSeZJJ3c4nhueJKoJOTwuLO6rV6NrT3ptRiuH4S+yNbyXkJmCWmmtJPxHsR/pv6zvzfAczfo26jxlqcLtbb07rNKl7sPN9/UuzxLqrJzoQBAEAQBAEAQBAEAQBAEAQBAEAQBAEAQBAEAQBAEAQBAEAQBAEAQBAEAQBAEAQBAEAQBAEAQFdkyhQTyukdC10jiXOu9xuSbk6S63yUDoU284NaO2L+FJQU2opYXBcu3GSbo6KOhbpijZG3oxoaPkpYxUVhIzqtapVlvVJNvteTvXoiCAIAgCAIAgCAIAgCAIAgCAIAgCAIAgCAIAgCAIAgCAIAgCAIAgCAIAgCAIAgCAIAgCAIAgKjnnOjcuj0cdn1Dhex9Vg9p1ufQe/zr16+5wWpu7H2LK9e/PhBc+b7F93+rJMUzDU4sT6WZ7gfw3s3+Vtm/JUJTlL4md3b7Ptbdf7UEu3n4viWbs7ya7E3sqZbshY4OZyMjmm4t0aCOPPgOolt6G8956GNt3bMaEHb0+M2sPqSf37PmzY1pHABAEAQBAEAQBAEAQBAEAQBAEAQBAEAQBAEAQBAEAQBAEAQBAEAQBAEAQBAEAQBAEAQBAEAQFTz3nBuXWaGWdUOHdHEMHtu/Yc1Xr1txYWpubG2PK9nvz4U1r29i+5iVRO6pc573FznElxO5JPMrOP0WEI04qMVhLkXLs+yYccd6eYEU7TsOHpHDkPyA8T7hztPQo+04vT6mBtzbKtI+xpP/cf/ABXr1L59WdljYIwAAAALADYADgB0C0j8+lJyeXqckPgQBAEAQBAcXyBlgSATsLnieg6oDkgOv07dWjUNVr6bi9utuNkB2IAgCAID452kXOwCA+MeJACCCDwI3CA5IAgPPXV0eHM1yvaxvVxsL9N+J8F5lJRWWyWjQqVpblOLb6kVWr7TKGn9UySfoZb/ABlqgd1BaZf72m3S6M30/iSj3v0yTWWswx5jjdJEyRrWnT940C5tfu2JBUlKqqiykZ20NnVLKahUkm2s8H9cpEwpSgEB8c4MFybAcSUABugPqAIAgCA4NkDyQCCRxAO4v16IDmgCAIAgCAIAgCAIAgCAIAgK3nbNTMtRbWdO/wDhs/zu/KPmdupEFasqa4amvsjZU76rx4QWr+y7X5a9SeG1lU+ue6SRxc9xu5x4k/8AOSzm23ln6TSpQpQUILCWiLJkPKRzFJrfcU7D3zw1Hjob+55DzClo0nUfYZG2drKyp7sPjenZ2v7dZt8ELadoY0BrWgBoAsABsAOgWkkksI/OJzlOTlJ5b5nNfTyEAQBAEAQBAU3MNX6TFqGG0ZZHFUVEhcwOcAAGMLCd2d4nccbWQFayrmrEKuXC3zTMcyvNUTAIWt0RxBzmu1g3JtptsNjzO6AjMNq5sIGJ4pqZNUGpNHCXxNbqc18ULZNQ3awD8A2OnfwAlp821uBQ4uyaoZO+jZB6KcRCP72oGzC0EtcGkt/fjsBIYtiGIYc+gpPtbPtFS6d8kpp26I44oQ4t0at7E8b7nw2QETkvNmIVcuHOqJ2viqoqp8sfoWsMbILhkmoG7nPcBwAAB4cwB2YBmqvxGow2R8zGx17p3fZmxNtHDCC4H0l9TnEAb7ceCA8UGJ1FJQYzWT1BmYJJaZjJGNLHaS2Frw3cBpLyNAFuJN0BYYpaysqRh9JPHSMpKaB0rhA2QukeNmNaSGsZpbfb/sBynxitZjDaaWc08D3A0zRA2SOoYxodI0y6tUcvHlYeNxcC15jx6LL0RklPgxo9Z7ug/c8lHUqKmssu2FhVvavs6a73ySMNzHj8uYZfSSnYXDGD1WDoPHqefwWbObm8yP0mw2fSsqe5TXe+b/eSLBknIb8aLZp7sp+IHB0nl0b+bny6iSjQc+L0Mva+3oWuaVHjPyXf29nj1OzZyxWfCZ4qSilZTRx0lTUSn0TZNMcQAZYEixuHb35734LRSSWEcBUqTqTc5vLfMisuZxrIZWuq5myxuwx1e+NsQj9GGkabOBJeXAG/LfYBfTwd+WscxGtqqJstTG5tXSyVL4mwtaIWFoEWl1y53eeD3j+EjmgK+JqiswOqlfUumNfUiOEPHDVUeicRvs1zWGzBYNsbcUBONzZV5ahxVsj2VP2L7NHTv9GI7vmaBoc1hsWsLm872B332A748w4jhNNXy1Je5sVP6SCWSBsBExDm6A0OIe0O0kE772N0BB4rmfFMOZVl1dHelgpZn2pmfxJ7AQette4Jcd99g1ATWbc1VgfViCZlO2gpopZvuhI6SeVpc2LvmzGWA3sTvz5AcpJKzEsTw2M1TmObSCpnjY0aLnSx9xezg5xcBqHctcboDxwZinijnkgbEyetxQ0kMnoxtE06RK8C3pXNDXcT/ogJXONZiWXKaA/aTIwOkNXVspmOkjZt6MiHVp0C5DiLkAX8EBd8HeZIInOlExLGkyhugPuAdYbc6Qb3sgPYgCAIAgCAIAgCAIAgInM+PR5egdK/c8GMvYvdyHgOZPIfBR1aipxyy9s+wqXtZU4ac31L90MExbEpMXldNK673H3AcmgcgFlyk5PLP0+2tqdtSVKmsJfvE9+UsuvzJOI23DBvI/2W/wC48APPkCvdOm5ywirtPaMLGjvy4t6Lrfouf5RvOHULMNjbFE0NYwWAH1PUk7k8yVpxiorCPzGvXqV6jqVHls9K9EQQBAEAQBAEAQEdUYJBUTOndGDK6EwOfc39CTqLNjYC5vcboDyvy3FA2M07WRSwRuip3kOeImuAB7usauA4m/igPLg+TYaOg+wz2qWOLnSl7dOt73mQusD3dztY3FhugO+DJtFT0xpW07BAXB7mXd3nNIIc431ON2jiTwCA99Zg0NbIJZGapGsfGHXIsyT1wLG2/XigOmiy5TUDo3xxBroovQx7k6YibloBNuI4nfxQHkwbJNBgkomp6Zkcg12cC4ka/WAuTYeHAb2tdAchk2iayWP0A0TSCWRup+lz2u1A21d0at7Cw8EB2V+VKTEamOrkga6oj06JLkEFp1NJAIDrHcXBsgPK3KtHgsklbFS6qga3ixc5xc+5doDnFrHOubloF7lfJPCySUYKpUUW0k3q9EZrieE4lmqYyPp5ATs0PHo2sb0Gu231WY41akstfvzP0K3u9mbPoqnCovlxbfbjJcMp9nEeHkS1REsg4MG8bfO47589vA7FWaVslxnxMHafSOpWTp2/ux6/7n6fXtRflbOXIuuy9TYhI+SSIOfJCad7ruBMJOox7HYEm+26A+QZcpYCXNhbcwtpze5HoGiwjsTbTbwQHmwLJtFl5/pKanbG/SWFwLiS0uDiDqJvu0fADggPlJkuio42RMgAjZOKljdTyGzN2Dxd2wHs+r4ID0yZbpZmTxuha5lS7XMHXcHu23NzsRpFrWtYEWQHjp8jUFNTyUracehlLTI0uedRYQW3cXF2xA5oD01eVaStM5kha77QYnTXLu+Yf4d9+DbcBsgPPjWSaDHZTNUUzJJC0NLiXC4HC+kgXHDVxttdAe6oy/T1FTHVujH2iJpYx4LhZhv3SAdLh3jYOBsTcIDyT5NoqimFI6naacOLwwl1w8kuLg7VqDruO9+ZCA6a3IlBXCISU4cIWCOMangBg3DSA6zxf2roCxMYIwAAAALADYADgB0CA5IAgCAIAgCAIAgCA6K2rZQxukkcGsYC5xPID6+S+SkorLJKNKdWapwWW+CMEzbmF+Y5zI64YNo2ey3/AHHiT+wCyqlRzlln6fszZ8LKiqa1fFvrfouX5ZH4Vh0mKyshiF3vNh0HUnoANyvKTk8ItXNxTt6Tq1HhL98zfctYHHl+BsLNzxe61i5/Nx/YchZalKmqccI/L9oX1S8rOrP5LqXUSqkKQQHCaVsDS5xDWgEkk2AA4kk8AjeNT1GMpyUYrLfIp+I9pNJSHSz0kx6sbZu3i8i/mAQqsruC04m9Q6NXlRZniPe+Pgs+ZJ5UzQ3MoeWxSMDCBqdYgk72BB4gb+8dVJRre0zhFPaey5WLipTTb5LOSUxLFIcLbqmkbGOWo2J8AOLj4Be5zjBZk8FKha1riW7Si2+z79RVqztKpojaNksniAGt/vkO+SrSvqa0yzbpdGrmSzOUY9mr8ljzOFH2lQSuAkikjafxXDgPEgb28rrzG/g3xWD1V6NV4xzCak+rivD9RdwdW4V45trB9QDggKzieeKWgJaHOlcOIiAI/mJDT7iVUqXtKDxnPcbFvsO7rLLSiu30XHyIiTtKaPVp3HzeB9AVA9ox5RL8ejUv7qi8PyjpHaYf/a//ADf/AJr5/qP/AI+f4JP+mV/3f+P/AOiQoO0WnncGyMfFf8Rs5o8yNx52UsL+nJ4awVK3R24gs05KXZo/TzLkDdXjnz6gOitrI6BhfK9rGDi5xsPLz8F5lJRWWySjRqVpqFNNvqRUK7tLpoDaOOWXxsGN/vHV/dVWV7BacTfo9GrmazUko9mr8uHmTuVse/6hiMvonxtDi0aiCHW4lp5gHbzv0Kno1faRzjBmbRsP4VVU99SeM8OXeTKlM8IDz11dHh7dcsjY29XEAeW/ErzKSistktGhUrS3acW32FTr+0yjpTZnpJfFjbD4vI+QKgldQWnH97Tco9Gb2osyxHvfpki3drMd9qZ9vF4B+Fl4/mf+JdXROpjjVXg/UlcI7SaSvcGv1wk83gaP5gdvMgBe43UHrwKV10au6Md6GJrs18H9slyBurJzx9QBAEAQBAEAQBAEAQBAEAQBAEAQGR9qmZvtsn2SM/dxn7wj8Ug/D5N+vkFn3NXee6tF++R3fRvZnsqf8movelp2Lr+f07zPlWOpNt7Osrf0FD6SQf8AmJB3urGcQzz4E+NhyWhb0txZerPzrbu1f5dX2dN+5HTtfX6dneXBWTACAIDI+0jNX9Kv+zQuvCw99w4PeOQ6safid+QKzbmvvPdjod3sDZX8eP8AIqr32uC6l6vyXeyr4LhLsVk0BwY0DVJI7ZsbBxc6/wAhzPxVaEXN4Nm7u429Peay3wUVq31L79RcK/ObcMiFNhzdMbRb0rxuTzc1p5k76nDrtwKnndKC3KXiYNHYsq9R3F88yf8AatO5v7LxK9RYVVZhcXtZJMTxkcdvLU8226A7dFWjCpVeUs9pq1bu1so7kmorqXouPzPPXUDsPkdE+2thsbG4vYHiPNRTThJxepLRuIVqaqQ0Zzw7DnYlIyJg7zzbyHNx8ALn3L5CLqSUVzPNe4jQpurPRcfx89Dd4YxC0NHAAAeQFl0SWFg/M5ScpOT5nImy+nkzLOWaDihMMJIh4OI4yH/Z4c1i3d45vchp9TstlbLVulVqr3/p+foeXDcj1NaA4hsTT/WE6rfpAJHkbLxTsa01l8O/0JrjbltSe6m5Ps08fTJJf+HEn9ez+U/6qb/TZ/5Lw/JU/wCo6f8A234oqeI0baSQsZIJQOLmizb8wLnceKoVEoywnntNyhWlUgpSju55PU5YRhD8YlbEzifWPJrebj5fM2HNfaVN1Z7iPl1dwtqTqT5eb5I22GMQtDRwAAHkBZdIlhYPzmUnKTk+Z1YhWsw6N0sh0saLk/QDqSdgF8nNQjvS0PdChOvUVOCy2Y1mbG5Mfl1v2YP4bOTR1PVx5n3cFhVriVWWXp1H6Ds+xp2dPdjxb1fX+Oo9eTcqHHn633FO0948C8+w3p4nlwG+4mtaHtXl6EG1drK0huw4zenZ2v7L7a6/DE2Boa0BrWgBoAsABsAAOAWwkksI4Kc5Tk5SeW+ZyJsvp5M9zX2iinvFR2e7gZTu0foH4/Ph5qjVu0uEPE6vZvR1zxUuuC/x5/Pq7te4zHEayTEHmSV7nuPNxv7h0HgNlTcm3lnZUKNOjHcpRSXUiz5f7OanFQHyWgYeGsXefJm1veQrELecuOhjXvSO2t3uw999mnj6ZJvH+zulwellmM0upjCRct0l3Botpvu4gceakqW0YQcsvyM2y6RXVzcwpKEcN9ucc+fJcdDMVUOyNp7J699ZRaXm/onljSfZs1wHu1EeQC0LWTcMdR+edJaEKV5vR/uSb7+K88eOS6Kyc8EAQBAEAQBAEAQBAEAQBAEAQEFnTHP6ApXyD+Ie5H+t3A+4Au9yirVNyGeZp7Jsf5lzGm/hXF9y9dPmYC5xeSSbk7kniT1Kyz9QSSWEXrssy3/SUv2mQfdxHug8HScR7m7HzLfFWLanvS3novqc10j2l7Cl/Hg/elr2L86d2ew2FaJwIQHwmyAzHPWeftIdT0ru7uJJRz6tjPTq7ny6rPuLnPuw8TstjbC3Gq9yuPKP3fp4mfsYqDZ1TZIYfTS4gRBEHO1HVobwJG2p3Kw6u2F9rXN0d6fuxKlepRop1qjSxwy/ou/s4v5cNHy52ex0ln1NpX+wP4Y8/wCs9+3hzWjRsox4z4vyOSv+kNSpmFv7q6/7vx9e0lM3ZibgEYjjt6Zw7jRwY3hrI6dBzPgCvd1cqjHC1KWy9nSvKm/U+BavrfV69XgZQQZSSblxNyeJJJ3PiSSsJybZ3GVFYXBI1PJGW/6IZ6SQffPG/wCRvHT58z7hyuduztvZR3pavyOK2vtL+TP2cH7i831+n5LQrpilY7QJpGU7WR3+8eGO08SCCdO3UgDx4c1Q2jOSpJR5vH73mzsSFN3DlP8AtWV5cfl+ThlLKbcNtLMA6bkOIj8urvHlwHU/LOz9mt+fxfT8nrae1pV806XCH1/HZ49lqWgYhnecMzGuvDCbRcHuH4/Afk+vlxw72+3/AHKenN9f4+vcdXsvZipYq1V73JdX5+nfpWaHD34g8Rxi7j8AOZPQBUKUJVJKMdTZrXEKMHObwkarl7A2YHHpbu87vfzcf2aOQ/cldHb28aMcLXmziL6+nd1N6XBLRdX56yUJsrBSMqzljpxqTS0/csPd/MeBefoPDzXP3l17WWF8K/c+h2+yrBWtPel8b17Oz17e48OXMAdjkugXDG2Mjug6D8xtt7zyXm2outLHLmWb+/jaUt58W9F+8lz8DXqSmZRsbHG0NY0WAHIf85roIxUVurQ4OrVnVm5zeWz7U1DaVpe9wa1ouSTYAL7KSiss+U6cqklCCy3yMrzlnF+M3ihuyDgTwdJ5+yz8vPn0GTcXbn7sdPqdtsrY8LbFSrxn5L1fb4dZUIaV1S5rGNLnuNmtHElVo5bwjelVjTi5zeEtWaxk7I8eC2lmAfUcRzbH4N6u/N8Lc9ahbKHGWpw+1duVLrNOlwh5vv7OzxyW8nTuVaMBLJjPaPmz+m3+hhP3EZ4j/wBR/DV+kcuu56Wza9bfeFoj9C2Dsn+LD2tVe/LyXV3vn4dZTYIXVDmsYLucQ1oHEkmwHxKgOgnOMIuUnhJZfyP0DlPAxl+mZCLF3rSEc3u4nyFgB4ALUo09yOD8t2nfO8uJVXpol2LT1fayYUpnhAEAQBAdc0zYBdzg0dXEAfNfG0tT1CEpvEVkip81UUHGqh9zw7/DdRuvTX9yL0NlXs9KUvBr6nidn/D2m32j4RyH6MXn+TT6/JlhbA2g1n2fnH1O2nzxQVGwqWj9Qcz/ABtC+q4pvmeKmw7+GtJ/LD+jJulqmVjdUb2vb1Y4OHxClUk+KM6pSnSluzi0+prB3L6RhAEAQBAZD2wYkZ6mOAHuxM1H9b+v9kN+JWfdSzPHUd50WtlC3lWesnj5L85KHFGZnBrRckgAdSdgFWOnlJRTk9EfovAsMbg0EcDODGgE9XcXO95JK1qcFCKij8lvLqVzXlWlzflyXyR717KxH4zjUGCM1zyBo5Di53g0Dc/tzXidSMFmTLVpZV7qe7Sjn6LvZlGa87S49eNl4oPZv3nj85HL8o263WbWuZT4LgjuNm7EpWeJz96fXyXd6vyKyxiqNmy2T+WMsS4+7u92IHvyEbDwb7TvDlz5Xko0JVXw06zK2jtOlZx97jJ6R9epfq5413BMFhwSPRE23tOO7nHq48/oOVlsUqUaaxE4S7va11PfqvuXJd37kY/izcFhdK7c8GN9px4D9z4ArzXrKlByYsrSV1WVOPzfUv3zMfq6h9fI6SQ6nuNyf2HQAbALnKlRzk5S1Z3tKnCjBU4LCRdsh5b4VMo8Ymn/ABn9vj0WnYWv/wAs/l6+nic7traWtvTf/wBn9vXw6y8SyCEFziA0bkk2AHiTwWq5KKy9Dm4xcniKyykZkzf6YGOnJDeDpOBPgzp+r4dVi3e0s5hS8fT1Oj2fsjdaqV9eUfX08eos+WY3xUsIkvqDeB4gXOkH+zZaVopKhFS1wY20JQlczcNM/wDvzJNWSmU/O+NFl6eM7kfeEdDwZ7xufAjqVjbSu93/AGY/P0N/ZFkn/vz+Xr6dpTKakdVOaxgu5xsB/wA5LHhGU5KMVxZ0FSrGnFzk8JGm5ewNuDMsLGR3ru6+A/KF09raxoRxz5s46+vp3U86RWi/eZJTzNp2lz3BrRxJNh81YlJRWZPCKcISm92Kyyj5ozUKxjoYL6XbOedrjmGjjY8Lnx25rFvNoqcXTp6c36HSbO2U6UlVrarRepUYaY1DmsaLucQAPE7LMgnKSitWb06sYRcpaLia1gWFNweFsbePFzvaceJ/YeAC6m3oqjBRRwt5dSuarqS+S6kdeN49DgzbyOu78LG7uP8AoPE7LzXuadFe8+PVzPdpYVrqWILh18jMMxY7Ljru+dLB6sYPdHifad4n3WWJXup1nx06js7GwpWkfc4vm+f4XZ9SDcxRJmimaf2f5bGHRiokH30guL/gYdwPBx4n3Dkb7dnQ3I771Zxu3NpOvU9jB+5HzfouXiWyeZtM0ve4Na0XLnGwA6kngrjaSyzChCU5KMVlvkZTnjOpxa8FOS2Dg53B0nh1azw4nnYbHMr3W/7sdDuNj7EVvitW4z5LkvV+SKG9qrpnTJmi9kuXdZdWSDYXZFfrwc/3eqP7Xgr1rTy99/I5PpNtHCVrB68ZfZfd/I1FXjiwgPJX4pDhwvNLHH+twF/K53XmU4x+J4J6NrWrvFKDl3JlXxHtLoqXZhfKfyNsPi+3yuoJXUFpxNqh0avanGeI979MlYxDtWnl2hhjZ4vJeflpA+ahldzeiwbNDopQj/Vm33YXqVquzlXV3rVDwOjLR+7uAEjzULqzerNejsaxpfDTXz4/XJCTSunOpzi49XG5+JUTS5mjGEYLEVhHEbplHo9LMOmfwikPkxx/ZfePUQu4orWa8Udc1K+D12Ob+ppH1CaanqFWE/hkn8zsw7EZcMeJIZHMcObT8jyI8DskZYeYs817elXhuVYprtN0yTmD/qKmEhAEjSWSAcNQsbjwIIPxHJadCp7SOXqfmu19n/wrh018L4ru/H5J9TGWEAQBAYf2o05gxGRx4PbG5vkGBn1YVmXCxUf7+6H6R0cqKVhFL+1tPxz9GirQSmnc17dnNIcPMG4+ihNqcFOLjLR8DVKftXiLBrgkD7bhpaW38CSDb3K6rxY4o4mfRSrv+5UWO3OSGxbtPqKsEQMbCPaPff7rgNHwKindzenA0Lboxb03mtJz7NF6+ZC4fgtVmEuncToAJfPMTpDRxNzu61uDeHgoI051Pe82aNe9tbJKjHXRQjrnu5fPzI17Ghx0Elt9iRYkdbfhvxtc28VXk1yLilLdW9wf7zLLk3KrsefqddsDT3nc3H2G/ueXmp7e3dV5ehjbV2rGzjux4zei6u1/ZczYKWmZRsayNoaxosAOAC2IxUVhHBVKk6s3Oby3zO1fTwZx2jVLpqhkf4WMBA/M4m5+AA+Kw9p1G6ijyS+p12wacY0HPm35L9ZV2MWY2bLZc355fptHCxtthdxcB7gGrSltaWMRgl8/wjnlsOG9mc2/lj7shaqtqMceGuLnnkxo2HkB9T8VQqV61xLdeX2fj1NGnRt7SOYpLt/P2LVl3KYpSJJ7F43aziGnq72j8h48taz2duNTq69XV++BiX+1nUTp0dOb6+7q+vcWxaxhhAZZijS6aUu4633/AJiuNuW/bTzrl/U7W2aVGG7phfQ9WXsRbhMhe5mq7bCx3G99r9bKWyu4283KSzwIb63lc01BSxxyS9ZnJ7to4w3xcb/IW+qvVNsyf9OOO/0/JQpbGguNSWe71IJ32jHn2JdI7+63x9lqob1e7njjJ+S+yNNfx7SGeEV5v7s8NVTGne5htdri024XBsbeGyhmnCTi+Tx4FmnVU4KS5rPicsNqjh0rJQAS0nY8NwW/upKFZ0qimuODzcUlXpOm3jP/ALJWvzfUVIs3TGPyi7vi79gFdqbUrT4LC/f3kUqOx7eDzLMu/TyIzDcDnxt12gkE96R5NvHc7uPldRULercPK8X+8S5cX1C1jiXyivTkfc04GMFfGwEuBZcuO13aiDYchbTt4qW7oewkorq17f3A2bfO6hKTWMPTswsfcgHMVZM00y/zdorGt7sDy/oXAN+IuSPcFsvacccIvJy8Ojs3L3qix3PPh+Sl45jdRmFwa8ki/ciYDpvys0XL3eJueNrKnUuKlZ4fgdDZ2VvZRbgsdcnr48l4HdimTZcMpPtMuztTQYxvpY64u4j8Wot2GwF+N9ppW0oU9+RHb7ZpV7r2FPTD49bXV2Yz+61Z7VCmbaZf8D7RIcJpoofs79UbA3ulukkcXXO4ud+HNX6d0owUcHLXnR2tcXE6vtFiTzzz3fLTU81d2rTv/hQRs/W4yfC2lHdyeiJqPRSgv6lRvuSXqVrEc5VuIetUPA6M+7Hl3LEjzJUUqs3qzYobGsqPw00328fqRlJh02JEmOKSQk7lrS7c9SB9VHFZ0WS5VuKFBYqSUe9pFhoezquq+LGxjrI8fRmoj4KZW9R8jJrdI7GnpJy7l64RYqHsm4Gap8xGz/M4/wCVSq0fNmVW6WcqVP5t/ZepPUfZtQ0/rNkk8XvI/wAGlSq1prXj+9hmVekt9P4Wo9y9ck1TZZo6W2mmhBHAlgJ+JBKkVGmtIozqm07yp8VWXi/sSccTYtmgAeAt9FIlgpylKWryc19PIQEVieXKXFQfSwRuJ/FbS7+ZtnfNRypQlqi7b7Rurd/7dRrs1Xg+B1ZYy3HltsjYnOLXu1d6221rbDdfKVJU845km0dpVL6UZVEk0scCaUpnBAEAQEHmrLEWZYw2S7XtvoeOLb8j1b4fRRVaSqLiaWzdqVbGe9Dinquv8me1HZVUtPcmhc3q4uafgGu+qqO1nyaOqh0qtmvfhJPsw/uvoeii7J5HW9LUMb1DGl3wLtP0X1WkubIqvSykv6dNvvaX0yW3B8g0eGWJYZXjnL3h7m2DfldTwtqce0wrrb95X4KW6upcPPXzPTnHBJcchbDFI2Nt7vBBs4D1RccADva2+3RfbilKpHdi8EWyr6jaVnVqxcnjg+rr1K3h/ZlpIM09x7MbbH+ZxP0VWNh/lI16/SfKxSp8etv7L1L7RUjKFjY42hrGizQP+bnx5q/GKit1aHL1as6s3Um8tnevRGEBBZjy2zG7O1aJGiwda4IvexG3U8+ZVK7s41+OcPrNKw2lO1zHGYvl6EA3IkgP8VlvIrP/ANJqf5LwNV7dp/4PyJGjyRHHvJI5/g0aR7+J+BCmp7Igvjk35fnzKlXblSX9OKXmWKioI6AaY2Bo8OJ8zxPvWlSo06SxBYMitXqVnmo8npUpEEAQENjGXo8SOsEsfzIFwfMcz4rOu9m07h7yeJdfqjQtdo1KC3cZREf9HOv/ABW2/Sf9Vnf6JPPxrw/Jf/1iH+L8T3UmUYo93uc/w9UfLf5q3S2NSjxm3LyXr5larterLhBJeb9PInaenbTN0saGt6AWWpCnGmt2CwjMnUlUe9J5ZA4zlYVzzIx+hzvWBFwT1HT5rMu9lqtNzhLDepp2m1HSgoTWUiOZkp7vWlaPJpP1IVaOxp85rw/Jbe24LSD8SWoMp09Lu4GQ/n4fyjY++6vUdmUKfF+8+300KNba1xU4Re6uzXx9ME61oaLDYBaK4Ga23xZH43g0eMs0yXBG7XDi0+Hgen/0oLi3hXjiXiWrS8qWs96HPVcmVGbs/ffuzNI8WkH5ErMeyp8peX5N2HSCGPeg/E7Kbs7BP3s5t0Y2x+LifopIbM/yl4Hmp0ieP9un4v7L1LThGBQYOPuowHc3Hdx953t4DZaFKhTpfCjFur+vc/1JcOrl4HuqIG1LXMeA5rgQ4HgQdiCpWk1hlaE5U5KcXhrimZ/iXZiHuJgn0tP4ZG6iPJwIuPMX8SqE7Hj7rOpt+k7UcVqeX1p48sff5Hki7K3u9epaP0xk/V4RWT5yJpdKoL4aT8fwS1H2X0sRvI+WTwJDW/3Rf5qWNpBatlGr0ou5cIKMfN+bx5FgoMqUeH20U8dxwLhrd8X3KmjQpx0Rl1tq3lb46j+XBeCwiYA07BSme3k+oAgCAIAgCAIAgCAIAgCAIAgCAIAgCAIAgCAIAgCAIAgCAIAgCAIAgCAIAgCAIAgCAIAgCAIAgCAIAgCAIAgCAIAgCAIAgCAIAgCAIAg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AutoShape 6" descr="data:image/jpeg;base64,/9j/4AAQSkZJRgABAQAAAQABAAD/2wCEAAkGBxQHEhUTExQWFhQXGRgZFxgXGR8ZGhsYGBgbFxoZGSAZHSggGBolHBYcITMhJSkrLi4uGx8zODMsNygtLisBCgoKDg0OGxAQGzIlICQsLywyLDg0LDQvNzIsNCwsLzQwLywsNyw0NCwsLCwsLjIvLy8sMC8sLCw0LCwsLCw0LP/AABEIAIcBdgMBEQACEQEDEQH/xAAcAAEAAwADAQEAAAAAAAAAAAAABQYHAgMEAQj/xABFEAABAwIEAwQHBgIJAgcAAAABAAIDBBEFBhIhMUFRByJhcRMyUoGRobEUI0JicsEzkhVTgqKywtHS8BbxFyRDVKPh4//EABsBAQADAQEBAQAAAAAAAAAAAAADBAUGAgEH/8QAOxEAAgEDAQQHCAEDAwQDAAAAAAECAwQRMQUSIUEGUWFxkaHREyIygbHB4fAUM0JSFSOiFlNi8UNy4v/aAAwDAQACEQMRAD8A3FAEAQBAEAQBAEAQBAEAQBAEAQBAEAQBAEAQBAEAQBAEAQBAEAQBAEAQBAEAQBAEAQBAEAQBAEAQBAEAQBAEAQBAEAQBAEAQBAEAQBAEAQBAEAQBAEAQBAEAQBAEAQBAEAQBAEAQBAEAQBAEAQBAEAQBAEAQBAEAQBAEAQBAEAQBAEBWM151gy4dBBkmtf0bTa3TWfw38ifBQVa8YcNWbOzdi1733l7sOt/Zc/p2lFqu1OqlP3ccLByuHOPx1AH4Kq7qfLCOlp9FrWK9+Um/kl9PuaNlKerqoA+saxr3G7WtBa4NttrBOzj05c99hcoubjmZyW04WlOtuWrbS1fLPZ2dvPlw1m1KZwQBAEAQBAEAQBAEAQBAEAQBAEAQBAEAQBAEAQBAEAQBAEAQBAEAQBAEAQBAEAQBAEAQBAEBSc/51GBgwQEGoI3PERg8z1eRwHvPIGtXr7vux1Oi2JsV3b9tW4U1/wAvx1v5LnjJaGimxqXTG10sjiSeZJJ3c4nhueJKoJOTwuLO6rV6NrT3ptRiuH4S+yNbyXkJmCWmmtJPxHsR/pv6zvzfAczfo26jxlqcLtbb07rNKl7sPN9/UuzxLqrJzoQBAEAQBAEAQBAEAQBAEAQBAEAQBAEAQBAEAQBAEAQBAEAQBAEAQBAEAQBAEAQBAEAQBAEAQFdkyhQTyukdC10jiXOu9xuSbk6S63yUDoU284NaO2L+FJQU2opYXBcu3GSbo6KOhbpijZG3oxoaPkpYxUVhIzqtapVlvVJNvteTvXoiCAIAgCAIAgCAIAgCAIAgCAIAgCAIAgCAIAgCAIAgCAIAgCAIAgCAIAgCAIAgCAIAgCAIAgKjnnOjcuj0cdn1Dhex9Vg9p1ufQe/zr16+5wWpu7H2LK9e/PhBc+b7F93+rJMUzDU4sT6WZ7gfw3s3+Vtm/JUJTlL4md3b7Ptbdf7UEu3n4viWbs7ya7E3sqZbshY4OZyMjmm4t0aCOPPgOolt6G8956GNt3bMaEHb0+M2sPqSf37PmzY1pHABAEAQBAEAQBAEAQBAEAQBAEAQBAEAQBAEAQBAEAQBAEAQBAEAQBAEAQBAEAQBAEAQBAEAQFTz3nBuXWaGWdUOHdHEMHtu/Yc1Xr1txYWpubG2PK9nvz4U1r29i+5iVRO6pc573FznElxO5JPMrOP0WEI04qMVhLkXLs+yYccd6eYEU7TsOHpHDkPyA8T7hztPQo+04vT6mBtzbKtI+xpP/cf/ABXr1L59WdljYIwAAAALADYADgB0C0j8+lJyeXqckPgQBAEAQBAcXyBlgSATsLnieg6oDkgOv07dWjUNVr6bi9utuNkB2IAgCAID452kXOwCA+MeJACCCDwI3CA5IAgPPXV0eHM1yvaxvVxsL9N+J8F5lJRWWyWjQqVpblOLb6kVWr7TKGn9UySfoZb/ABlqgd1BaZf72m3S6M30/iSj3v0yTWWswx5jjdJEyRrWnT940C5tfu2JBUlKqqiykZ20NnVLKahUkm2s8H9cpEwpSgEB8c4MFybAcSUABugPqAIAgCA4NkDyQCCRxAO4v16IDmgCAIAgCAIAgCAIAgCAIAgK3nbNTMtRbWdO/wDhs/zu/KPmdupEFasqa4amvsjZU76rx4QWr+y7X5a9SeG1lU+ue6SRxc9xu5x4k/8AOSzm23ln6TSpQpQUILCWiLJkPKRzFJrfcU7D3zw1Hjob+55DzClo0nUfYZG2drKyp7sPjenZ2v7dZt8ELadoY0BrWgBoAsABsAOgWkkksI/OJzlOTlJ5b5nNfTyEAQBAEAQBAU3MNX6TFqGG0ZZHFUVEhcwOcAAGMLCd2d4nccbWQFayrmrEKuXC3zTMcyvNUTAIWt0RxBzmu1g3JtptsNjzO6AjMNq5sIGJ4pqZNUGpNHCXxNbqc18ULZNQ3awD8A2OnfwAlp821uBQ4uyaoZO+jZB6KcRCP72oGzC0EtcGkt/fjsBIYtiGIYc+gpPtbPtFS6d8kpp26I44oQ4t0at7E8b7nw2QETkvNmIVcuHOqJ2viqoqp8sfoWsMbILhkmoG7nPcBwAAB4cwB2YBmqvxGow2R8zGx17p3fZmxNtHDCC4H0l9TnEAb7ceCA8UGJ1FJQYzWT1BmYJJaZjJGNLHaS2Frw3cBpLyNAFuJN0BYYpaysqRh9JPHSMpKaB0rhA2QukeNmNaSGsZpbfb/sBynxitZjDaaWc08D3A0zRA2SOoYxodI0y6tUcvHlYeNxcC15jx6LL0RklPgxo9Z7ug/c8lHUqKmssu2FhVvavs6a73ySMNzHj8uYZfSSnYXDGD1WDoPHqefwWbObm8yP0mw2fSsqe5TXe+b/eSLBknIb8aLZp7sp+IHB0nl0b+bny6iSjQc+L0Mva+3oWuaVHjPyXf29nj1OzZyxWfCZ4qSilZTRx0lTUSn0TZNMcQAZYEixuHb35734LRSSWEcBUqTqTc5vLfMisuZxrIZWuq5myxuwx1e+NsQj9GGkabOBJeXAG/LfYBfTwd+WscxGtqqJstTG5tXSyVL4mwtaIWFoEWl1y53eeD3j+EjmgK+JqiswOqlfUumNfUiOEPHDVUeicRvs1zWGzBYNsbcUBONzZV5ahxVsj2VP2L7NHTv9GI7vmaBoc1hsWsLm872B332A748w4jhNNXy1Je5sVP6SCWSBsBExDm6A0OIe0O0kE772N0BB4rmfFMOZVl1dHelgpZn2pmfxJ7AQette4Jcd99g1ATWbc1VgfViCZlO2gpopZvuhI6SeVpc2LvmzGWA3sTvz5AcpJKzEsTw2M1TmObSCpnjY0aLnSx9xezg5xcBqHctcboDxwZinijnkgbEyetxQ0kMnoxtE06RK8C3pXNDXcT/ogJXONZiWXKaA/aTIwOkNXVspmOkjZt6MiHVp0C5DiLkAX8EBd8HeZIInOlExLGkyhugPuAdYbc6Qb3sgPYgCAIAgCAIAgCAIAgInM+PR5egdK/c8GMvYvdyHgOZPIfBR1aipxyy9s+wqXtZU4ac31L90MExbEpMXldNK673H3AcmgcgFlyk5PLP0+2tqdtSVKmsJfvE9+UsuvzJOI23DBvI/2W/wC48APPkCvdOm5ywirtPaMLGjvy4t6Lrfouf5RvOHULMNjbFE0NYwWAH1PUk7k8yVpxiorCPzGvXqV6jqVHls9K9EQQBAEAQBAEAQEdUYJBUTOndGDK6EwOfc39CTqLNjYC5vcboDyvy3FA2M07WRSwRuip3kOeImuAB7usauA4m/igPLg+TYaOg+wz2qWOLnSl7dOt73mQusD3dztY3FhugO+DJtFT0xpW07BAXB7mXd3nNIIc431ON2jiTwCA99Zg0NbIJZGapGsfGHXIsyT1wLG2/XigOmiy5TUDo3xxBroovQx7k6YibloBNuI4nfxQHkwbJNBgkomp6Zkcg12cC4ka/WAuTYeHAb2tdAchk2iayWP0A0TSCWRup+lz2u1A21d0at7Cw8EB2V+VKTEamOrkga6oj06JLkEFp1NJAIDrHcXBsgPK3KtHgsklbFS6qga3ixc5xc+5doDnFrHOubloF7lfJPCySUYKpUUW0k3q9EZrieE4lmqYyPp5ATs0PHo2sb0Gu231WY41akstfvzP0K3u9mbPoqnCovlxbfbjJcMp9nEeHkS1REsg4MG8bfO47589vA7FWaVslxnxMHafSOpWTp2/ux6/7n6fXtRflbOXIuuy9TYhI+SSIOfJCad7ruBMJOox7HYEm+26A+QZcpYCXNhbcwtpze5HoGiwjsTbTbwQHmwLJtFl5/pKanbG/SWFwLiS0uDiDqJvu0fADggPlJkuio42RMgAjZOKljdTyGzN2Dxd2wHs+r4ID0yZbpZmTxuha5lS7XMHXcHu23NzsRpFrWtYEWQHjp8jUFNTyUracehlLTI0uedRYQW3cXF2xA5oD01eVaStM5kha77QYnTXLu+Yf4d9+DbcBsgPPjWSaDHZTNUUzJJC0NLiXC4HC+kgXHDVxttdAe6oy/T1FTHVujH2iJpYx4LhZhv3SAdLh3jYOBsTcIDyT5NoqimFI6naacOLwwl1w8kuLg7VqDruO9+ZCA6a3IlBXCISU4cIWCOMangBg3DSA6zxf2roCxMYIwAAAALADYADgB0CA5IAgCAIAgCAIAgCA6K2rZQxukkcGsYC5xPID6+S+SkorLJKNKdWapwWW+CMEzbmF+Y5zI64YNo2ey3/AHHiT+wCyqlRzlln6fszZ8LKiqa1fFvrfouX5ZH4Vh0mKyshiF3vNh0HUnoANyvKTk8ItXNxTt6Tq1HhL98zfctYHHl+BsLNzxe61i5/Nx/YchZalKmqccI/L9oX1S8rOrP5LqXUSqkKQQHCaVsDS5xDWgEkk2AA4kk8AjeNT1GMpyUYrLfIp+I9pNJSHSz0kx6sbZu3i8i/mAQqsruC04m9Q6NXlRZniPe+Pgs+ZJ5UzQ3MoeWxSMDCBqdYgk72BB4gb+8dVJRre0zhFPaey5WLipTTb5LOSUxLFIcLbqmkbGOWo2J8AOLj4Be5zjBZk8FKha1riW7Si2+z79RVqztKpojaNksniAGt/vkO+SrSvqa0yzbpdGrmSzOUY9mr8ljzOFH2lQSuAkikjafxXDgPEgb28rrzG/g3xWD1V6NV4xzCak+rivD9RdwdW4V45trB9QDggKzieeKWgJaHOlcOIiAI/mJDT7iVUqXtKDxnPcbFvsO7rLLSiu30XHyIiTtKaPVp3HzeB9AVA9ox5RL8ejUv7qi8PyjpHaYf/a//ADf/AJr5/qP/AI+f4JP+mV/3f+P/AOiQoO0WnncGyMfFf8Rs5o8yNx52UsL+nJ4awVK3R24gs05KXZo/TzLkDdXjnz6gOitrI6BhfK9rGDi5xsPLz8F5lJRWWySjRqVpqFNNvqRUK7tLpoDaOOWXxsGN/vHV/dVWV7BacTfo9GrmazUko9mr8uHmTuVse/6hiMvonxtDi0aiCHW4lp5gHbzv0Kno1faRzjBmbRsP4VVU99SeM8OXeTKlM8IDz11dHh7dcsjY29XEAeW/ErzKSistktGhUrS3acW32FTr+0yjpTZnpJfFjbD4vI+QKgldQWnH97Tco9Gb2osyxHvfpki3drMd9qZ9vF4B+Fl4/mf+JdXROpjjVXg/UlcI7SaSvcGv1wk83gaP5gdvMgBe43UHrwKV10au6Md6GJrs18H9slyBurJzx9QBAEAQBAEAQBAEAQBAEAQBAEAQGR9qmZvtsn2SM/dxn7wj8Ug/D5N+vkFn3NXee6tF++R3fRvZnsqf8movelp2Lr+f07zPlWOpNt7Osrf0FD6SQf8AmJB3urGcQzz4E+NhyWhb0txZerPzrbu1f5dX2dN+5HTtfX6dneXBWTACAIDI+0jNX9Kv+zQuvCw99w4PeOQ6safid+QKzbmvvPdjod3sDZX8eP8AIqr32uC6l6vyXeyr4LhLsVk0BwY0DVJI7ZsbBxc6/wAhzPxVaEXN4Nm7u429Peay3wUVq31L79RcK/ObcMiFNhzdMbRb0rxuTzc1p5k76nDrtwKnndKC3KXiYNHYsq9R3F88yf8AatO5v7LxK9RYVVZhcXtZJMTxkcdvLU8226A7dFWjCpVeUs9pq1bu1so7kmorqXouPzPPXUDsPkdE+2thsbG4vYHiPNRTThJxepLRuIVqaqQ0Zzw7DnYlIyJg7zzbyHNx8ALn3L5CLqSUVzPNe4jQpurPRcfx89Dd4YxC0NHAAAeQFl0SWFg/M5ScpOT5nImy+nkzLOWaDihMMJIh4OI4yH/Z4c1i3d45vchp9TstlbLVulVqr3/p+foeXDcj1NaA4hsTT/WE6rfpAJHkbLxTsa01l8O/0JrjbltSe6m5Ps08fTJJf+HEn9ez+U/6qb/TZ/5Lw/JU/wCo6f8A234oqeI0baSQsZIJQOLmizb8wLnceKoVEoywnntNyhWlUgpSju55PU5YRhD8YlbEzifWPJrebj5fM2HNfaVN1Z7iPl1dwtqTqT5eb5I22GMQtDRwAAHkBZdIlhYPzmUnKTk+Z1YhWsw6N0sh0saLk/QDqSdgF8nNQjvS0PdChOvUVOCy2Y1mbG5Mfl1v2YP4bOTR1PVx5n3cFhVriVWWXp1H6Ds+xp2dPdjxb1fX+Oo9eTcqHHn633FO0948C8+w3p4nlwG+4mtaHtXl6EG1drK0huw4zenZ2v7L7a6/DE2Boa0BrWgBoAsABsAAOAWwkksI4Kc5Tk5SeW+ZyJsvp5M9zX2iinvFR2e7gZTu0foH4/Ph5qjVu0uEPE6vZvR1zxUuuC/x5/Pq7te4zHEayTEHmSV7nuPNxv7h0HgNlTcm3lnZUKNOjHcpRSXUiz5f7OanFQHyWgYeGsXefJm1veQrELecuOhjXvSO2t3uw999mnj6ZJvH+zulwellmM0upjCRct0l3Botpvu4gceakqW0YQcsvyM2y6RXVzcwpKEcN9ucc+fJcdDMVUOyNp7J699ZRaXm/onljSfZs1wHu1EeQC0LWTcMdR+edJaEKV5vR/uSb7+K88eOS6Kyc8EAQBAEAQBAEAQBAEAQBAEAQEFnTHP6ApXyD+Ie5H+t3A+4Au9yirVNyGeZp7Jsf5lzGm/hXF9y9dPmYC5xeSSbk7kniT1Kyz9QSSWEXrssy3/SUv2mQfdxHug8HScR7m7HzLfFWLanvS3novqc10j2l7Cl/Hg/elr2L86d2ew2FaJwIQHwmyAzHPWeftIdT0ru7uJJRz6tjPTq7ny6rPuLnPuw8TstjbC3Gq9yuPKP3fp4mfsYqDZ1TZIYfTS4gRBEHO1HVobwJG2p3Kw6u2F9rXN0d6fuxKlepRop1qjSxwy/ou/s4v5cNHy52ex0ln1NpX+wP4Y8/wCs9+3hzWjRsox4z4vyOSv+kNSpmFv7q6/7vx9e0lM3ZibgEYjjt6Zw7jRwY3hrI6dBzPgCvd1cqjHC1KWy9nSvKm/U+BavrfV69XgZQQZSSblxNyeJJJ3PiSSsJybZ3GVFYXBI1PJGW/6IZ6SQffPG/wCRvHT58z7hyuduztvZR3pavyOK2vtL+TP2cH7i831+n5LQrpilY7QJpGU7WR3+8eGO08SCCdO3UgDx4c1Q2jOSpJR5vH73mzsSFN3DlP8AtWV5cfl+ThlLKbcNtLMA6bkOIj8urvHlwHU/LOz9mt+fxfT8nrae1pV806XCH1/HZ49lqWgYhnecMzGuvDCbRcHuH4/Afk+vlxw72+3/AHKenN9f4+vcdXsvZipYq1V73JdX5+nfpWaHD34g8Rxi7j8AOZPQBUKUJVJKMdTZrXEKMHObwkarl7A2YHHpbu87vfzcf2aOQ/cldHb28aMcLXmziL6+nd1N6XBLRdX56yUJsrBSMqzljpxqTS0/csPd/MeBefoPDzXP3l17WWF8K/c+h2+yrBWtPel8b17Oz17e48OXMAdjkugXDG2Mjug6D8xtt7zyXm2outLHLmWb+/jaUt58W9F+8lz8DXqSmZRsbHG0NY0WAHIf85roIxUVurQ4OrVnVm5zeWz7U1DaVpe9wa1ouSTYAL7KSiss+U6cqklCCy3yMrzlnF+M3ihuyDgTwdJ5+yz8vPn0GTcXbn7sdPqdtsrY8LbFSrxn5L1fb4dZUIaV1S5rGNLnuNmtHElVo5bwjelVjTi5zeEtWaxk7I8eC2lmAfUcRzbH4N6u/N8Lc9ahbKHGWpw+1duVLrNOlwh5vv7OzxyW8nTuVaMBLJjPaPmz+m3+hhP3EZ4j/wBR/DV+kcuu56Wza9bfeFoj9C2Dsn+LD2tVe/LyXV3vn4dZTYIXVDmsYLucQ1oHEkmwHxKgOgnOMIuUnhJZfyP0DlPAxl+mZCLF3rSEc3u4nyFgB4ALUo09yOD8t2nfO8uJVXpol2LT1fayYUpnhAEAQBAdc0zYBdzg0dXEAfNfG0tT1CEpvEVkip81UUHGqh9zw7/DdRuvTX9yL0NlXs9KUvBr6nidn/D2m32j4RyH6MXn+TT6/JlhbA2g1n2fnH1O2nzxQVGwqWj9Qcz/ABtC+q4pvmeKmw7+GtJ/LD+jJulqmVjdUb2vb1Y4OHxClUk+KM6pSnSluzi0+prB3L6RhAEAQBAZD2wYkZ6mOAHuxM1H9b+v9kN+JWfdSzPHUd50WtlC3lWesnj5L85KHFGZnBrRckgAdSdgFWOnlJRTk9EfovAsMbg0EcDODGgE9XcXO95JK1qcFCKij8lvLqVzXlWlzflyXyR717KxH4zjUGCM1zyBo5Di53g0Dc/tzXidSMFmTLVpZV7qe7Sjn6LvZlGa87S49eNl4oPZv3nj85HL8o263WbWuZT4LgjuNm7EpWeJz96fXyXd6vyKyxiqNmy2T+WMsS4+7u92IHvyEbDwb7TvDlz5Xko0JVXw06zK2jtOlZx97jJ6R9epfq5413BMFhwSPRE23tOO7nHq48/oOVlsUqUaaxE4S7va11PfqvuXJd37kY/izcFhdK7c8GN9px4D9z4ArzXrKlByYsrSV1WVOPzfUv3zMfq6h9fI6SQ6nuNyf2HQAbALnKlRzk5S1Z3tKnCjBU4LCRdsh5b4VMo8Ymn/ABn9vj0WnYWv/wAs/l6+nic7traWtvTf/wBn9vXw6y8SyCEFziA0bkk2AHiTwWq5KKy9Dm4xcniKyykZkzf6YGOnJDeDpOBPgzp+r4dVi3e0s5hS8fT1Oj2fsjdaqV9eUfX08eos+WY3xUsIkvqDeB4gXOkH+zZaVopKhFS1wY20JQlczcNM/wDvzJNWSmU/O+NFl6eM7kfeEdDwZ7xufAjqVjbSu93/AGY/P0N/ZFkn/vz+Xr6dpTKakdVOaxgu5xsB/wA5LHhGU5KMVxZ0FSrGnFzk8JGm5ewNuDMsLGR3ru6+A/KF09raxoRxz5s46+vp3U86RWi/eZJTzNp2lz3BrRxJNh81YlJRWZPCKcISm92Kyyj5ozUKxjoYL6XbOedrjmGjjY8Lnx25rFvNoqcXTp6c36HSbO2U6UlVrarRepUYaY1DmsaLucQAPE7LMgnKSitWb06sYRcpaLia1gWFNweFsbePFzvaceJ/YeAC6m3oqjBRRwt5dSuarqS+S6kdeN49DgzbyOu78LG7uP8AoPE7LzXuadFe8+PVzPdpYVrqWILh18jMMxY7Ljru+dLB6sYPdHifad4n3WWJXup1nx06js7GwpWkfc4vm+f4XZ9SDcxRJmimaf2f5bGHRiokH30guL/gYdwPBx4n3Dkb7dnQ3I771Zxu3NpOvU9jB+5HzfouXiWyeZtM0ve4Na0XLnGwA6kngrjaSyzChCU5KMVlvkZTnjOpxa8FOS2Dg53B0nh1azw4nnYbHMr3W/7sdDuNj7EVvitW4z5LkvV+SKG9qrpnTJmi9kuXdZdWSDYXZFfrwc/3eqP7Xgr1rTy99/I5PpNtHCVrB68ZfZfd/I1FXjiwgPJX4pDhwvNLHH+twF/K53XmU4x+J4J6NrWrvFKDl3JlXxHtLoqXZhfKfyNsPi+3yuoJXUFpxNqh0avanGeI979MlYxDtWnl2hhjZ4vJeflpA+ahldzeiwbNDopQj/Vm33YXqVquzlXV3rVDwOjLR+7uAEjzULqzerNejsaxpfDTXz4/XJCTSunOpzi49XG5+JUTS5mjGEYLEVhHEbplHo9LMOmfwikPkxx/ZfePUQu4orWa8Udc1K+D12Ob+ppH1CaanqFWE/hkn8zsw7EZcMeJIZHMcObT8jyI8DskZYeYs817elXhuVYprtN0yTmD/qKmEhAEjSWSAcNQsbjwIIPxHJadCp7SOXqfmu19n/wrh018L4ru/H5J9TGWEAQBAYf2o05gxGRx4PbG5vkGBn1YVmXCxUf7+6H6R0cqKVhFL+1tPxz9GirQSmnc17dnNIcPMG4+ihNqcFOLjLR8DVKftXiLBrgkD7bhpaW38CSDb3K6rxY4o4mfRSrv+5UWO3OSGxbtPqKsEQMbCPaPff7rgNHwKindzenA0Lboxb03mtJz7NF6+ZC4fgtVmEuncToAJfPMTpDRxNzu61uDeHgoI051Pe82aNe9tbJKjHXRQjrnu5fPzI17Ghx0Elt9iRYkdbfhvxtc28VXk1yLilLdW9wf7zLLk3KrsefqddsDT3nc3H2G/ueXmp7e3dV5ehjbV2rGzjux4zei6u1/ZczYKWmZRsayNoaxosAOAC2IxUVhHBVKk6s3Oby3zO1fTwZx2jVLpqhkf4WMBA/M4m5+AA+Kw9p1G6ijyS+p12wacY0HPm35L9ZV2MWY2bLZc355fptHCxtthdxcB7gGrSltaWMRgl8/wjnlsOG9mc2/lj7shaqtqMceGuLnnkxo2HkB9T8VQqV61xLdeX2fj1NGnRt7SOYpLt/P2LVl3KYpSJJ7F43aziGnq72j8h48taz2duNTq69XV++BiX+1nUTp0dOb6+7q+vcWxaxhhAZZijS6aUu4633/AJiuNuW/bTzrl/U7W2aVGG7phfQ9WXsRbhMhe5mq7bCx3G99r9bKWyu4283KSzwIb63lc01BSxxyS9ZnJ7to4w3xcb/IW+qvVNsyf9OOO/0/JQpbGguNSWe71IJ32jHn2JdI7+63x9lqob1e7njjJ+S+yNNfx7SGeEV5v7s8NVTGne5htdri024XBsbeGyhmnCTi+Tx4FmnVU4KS5rPicsNqjh0rJQAS0nY8NwW/upKFZ0qimuODzcUlXpOm3jP/ALJWvzfUVIs3TGPyi7vi79gFdqbUrT4LC/f3kUqOx7eDzLMu/TyIzDcDnxt12gkE96R5NvHc7uPldRULercPK8X+8S5cX1C1jiXyivTkfc04GMFfGwEuBZcuO13aiDYchbTt4qW7oewkorq17f3A2bfO6hKTWMPTswsfcgHMVZM00y/zdorGt7sDy/oXAN+IuSPcFsvacccIvJy8Ojs3L3qix3PPh+Sl45jdRmFwa8ki/ciYDpvys0XL3eJueNrKnUuKlZ4fgdDZ2VvZRbgsdcnr48l4HdimTZcMpPtMuztTQYxvpY64u4j8Wot2GwF+N9ppW0oU9+RHb7ZpV7r2FPTD49bXV2Yz+61Z7VCmbaZf8D7RIcJpoofs79UbA3ulukkcXXO4ud+HNX6d0owUcHLXnR2tcXE6vtFiTzzz3fLTU81d2rTv/hQRs/W4yfC2lHdyeiJqPRSgv6lRvuSXqVrEc5VuIetUPA6M+7Hl3LEjzJUUqs3qzYobGsqPw00328fqRlJh02JEmOKSQk7lrS7c9SB9VHFZ0WS5VuKFBYqSUe9pFhoezquq+LGxjrI8fRmoj4KZW9R8jJrdI7GnpJy7l64RYqHsm4Gap8xGz/M4/wCVSq0fNmVW6WcqVP5t/ZepPUfZtQ0/rNkk8XvI/wAGlSq1prXj+9hmVekt9P4Wo9y9ck1TZZo6W2mmhBHAlgJ+JBKkVGmtIozqm07yp8VWXi/sSccTYtmgAeAt9FIlgpylKWryc19PIQEVieXKXFQfSwRuJ/FbS7+ZtnfNRypQlqi7b7Rurd/7dRrs1Xg+B1ZYy3HltsjYnOLXu1d6221rbDdfKVJU845km0dpVL6UZVEk0scCaUpnBAEAQEHmrLEWZYw2S7XtvoeOLb8j1b4fRRVaSqLiaWzdqVbGe9Dinquv8me1HZVUtPcmhc3q4uafgGu+qqO1nyaOqh0qtmvfhJPsw/uvoeii7J5HW9LUMb1DGl3wLtP0X1WkubIqvSykv6dNvvaX0yW3B8g0eGWJYZXjnL3h7m2DfldTwtqce0wrrb95X4KW6upcPPXzPTnHBJcchbDFI2Nt7vBBs4D1RccADva2+3RfbilKpHdi8EWyr6jaVnVqxcnjg+rr1K3h/ZlpIM09x7MbbH+ZxP0VWNh/lI16/SfKxSp8etv7L1L7RUjKFjY42hrGizQP+bnx5q/GKit1aHL1as6s3Um8tnevRGEBBZjy2zG7O1aJGiwda4IvexG3U8+ZVK7s41+OcPrNKw2lO1zHGYvl6EA3IkgP8VlvIrP/ANJqf5LwNV7dp/4PyJGjyRHHvJI5/g0aR7+J+BCmp7Igvjk35fnzKlXblSX9OKXmWKioI6AaY2Bo8OJ8zxPvWlSo06SxBYMitXqVnmo8npUpEEAQENjGXo8SOsEsfzIFwfMcz4rOu9m07h7yeJdfqjQtdo1KC3cZREf9HOv/ABW2/Sf9Vnf6JPPxrw/Jf/1iH+L8T3UmUYo93uc/w9UfLf5q3S2NSjxm3LyXr5larterLhBJeb9PInaenbTN0saGt6AWWpCnGmt2CwjMnUlUe9J5ZA4zlYVzzIx+hzvWBFwT1HT5rMu9lqtNzhLDepp2m1HSgoTWUiOZkp7vWlaPJpP1IVaOxp85rw/Jbe24LSD8SWoMp09Lu4GQ/n4fyjY++6vUdmUKfF+8+300KNba1xU4Re6uzXx9ME61oaLDYBaK4Ga23xZH43g0eMs0yXBG7XDi0+Hgen/0oLi3hXjiXiWrS8qWs96HPVcmVGbs/ffuzNI8WkH5ErMeyp8peX5N2HSCGPeg/E7Kbs7BP3s5t0Y2x+LifopIbM/yl4Hmp0ieP9un4v7L1LThGBQYOPuowHc3Hdx953t4DZaFKhTpfCjFur+vc/1JcOrl4HuqIG1LXMeA5rgQ4HgQdiCpWk1hlaE5U5KcXhrimZ/iXZiHuJgn0tP4ZG6iPJwIuPMX8SqE7Hj7rOpt+k7UcVqeX1p48sff5Hki7K3u9epaP0xk/V4RWT5yJpdKoL4aT8fwS1H2X0sRvI+WTwJDW/3Rf5qWNpBatlGr0ou5cIKMfN+bx5FgoMqUeH20U8dxwLhrd8X3KmjQpx0Rl1tq3lb46j+XBeCwiYA07BSme3k+oAgCAIAgCAIAgCAIAgCAIAgCAIAgCAIAgCAIAgCAIAgCAIAgCAIAgCAIAgCAIAgCAIAgCAIAgCAIAgCAIAgCAIAgCAIAgCAIAgCAIAg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2" r:id="rId1"/>
    <p:sldLayoutId id="2147485173" r:id="rId2"/>
    <p:sldLayoutId id="2147485174" r:id="rId3"/>
    <p:sldLayoutId id="2147485175" r:id="rId4"/>
    <p:sldLayoutId id="2147485176" r:id="rId5"/>
    <p:sldLayoutId id="2147485177" r:id="rId6"/>
    <p:sldLayoutId id="2147485178" r:id="rId7"/>
    <p:sldLayoutId id="2147485179" r:id="rId8"/>
    <p:sldLayoutId id="2147485180" r:id="rId9"/>
    <p:sldLayoutId id="2147485181" r:id="rId10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none" spc="-60" baseline="0">
          <a:solidFill>
            <a:srgbClr val="0099FF"/>
          </a:solidFill>
          <a:latin typeface="Calibri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400"/>
        </a:spcAft>
        <a:buFont typeface="Arial" pitchFamily="34" charset="0"/>
        <a:buNone/>
        <a:defRPr sz="28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spcBef>
          <a:spcPts val="400"/>
        </a:spcBef>
        <a:buClr>
          <a:schemeClr val="tx2"/>
        </a:buClr>
        <a:buFont typeface="Arial" pitchFamily="34" charset="0"/>
        <a:buChar char="•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400"/>
        </a:spcBef>
        <a:buClr>
          <a:schemeClr val="tx2"/>
        </a:buClr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400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solidFill>
                <a:srgbClr val="000000"/>
              </a:solidFill>
              <a:latin typeface="Arial"/>
              <a:ea typeface="굴림" pitchFamily="50" charset="-127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solidFill>
                <a:srgbClr val="000000"/>
              </a:solidFill>
              <a:latin typeface="Arial"/>
              <a:ea typeface="굴림" pitchFamily="50" charset="-127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671DA859-2ED6-4EA8-BEA0-20E8F6A6F68A}" type="slidenum">
              <a:rPr kumimoji="1" lang="en-US" altLang="ko-KR" smtClean="0">
                <a:solidFill>
                  <a:srgbClr val="000000"/>
                </a:solidFill>
                <a:latin typeface="Arial"/>
                <a:ea typeface="굴림" pitchFamily="50" charset="-127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ko-KR" dirty="0">
              <a:solidFill>
                <a:srgbClr val="000000"/>
              </a:solidFill>
              <a:latin typeface="Arial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01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3" r:id="rId1"/>
    <p:sldLayoutId id="2147485184" r:id="rId2"/>
    <p:sldLayoutId id="2147485185" r:id="rId3"/>
    <p:sldLayoutId id="2147485186" r:id="rId4"/>
    <p:sldLayoutId id="2147485187" r:id="rId5"/>
    <p:sldLayoutId id="2147485188" r:id="rId6"/>
    <p:sldLayoutId id="2147485189" r:id="rId7"/>
    <p:sldLayoutId id="2147485190" r:id="rId8"/>
    <p:sldLayoutId id="2147485191" r:id="rId9"/>
    <p:sldLayoutId id="2147485192" r:id="rId10"/>
    <p:sldLayoutId id="2147485193" r:id="rId11"/>
    <p:sldLayoutId id="2147485194" r:id="rId12"/>
    <p:sldLayoutId id="2147485195" r:id="rId13"/>
    <p:sldLayoutId id="2147485196" r:id="rId14"/>
    <p:sldLayoutId id="2147485197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66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rgbClr val="990000"/>
        </a:buClr>
        <a:buFont typeface="Wingdings" pitchFamily="2" charset="2"/>
        <a:buChar char="§"/>
        <a:defRPr kumimoji="1" sz="3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fontAlgn="base" latinLnBrk="0">
        <a:spcBef>
          <a:spcPct val="20000"/>
        </a:spcBef>
        <a:spcAft>
          <a:spcPct val="0"/>
        </a:spcAft>
        <a:buClr>
          <a:srgbClr val="990000"/>
        </a:buClr>
        <a:buFont typeface="Arial" pitchFamily="34" charset="0"/>
        <a:buChar char="•"/>
        <a:defRPr kumimoji="1" sz="28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rgbClr val="E60000"/>
        </a:buClr>
        <a:buFont typeface="Wingdings" pitchFamily="2" charset="2"/>
        <a:buChar char="§"/>
        <a:defRPr kumimoji="1"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17.png"/><Relationship Id="rId1" Type="http://schemas.microsoft.com/office/2007/relationships/media" Target="file://localhost/Users/mryoo/Box%20Sync/talks/lightning/group_stealing_output_final.mp4" TargetMode="External"/><Relationship Id="rId2" Type="http://schemas.openxmlformats.org/officeDocument/2006/relationships/video" Target="file://localhost/Users/mryoo/Box%20Sync/talks/lightning/group_stealing_output_final.mp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24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jpeg"/><Relationship Id="rId12" Type="http://schemas.microsoft.com/office/2007/relationships/hdphoto" Target="../media/hdphoto2.wdp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microsoft.com/office/2007/relationships/hdphoto" Target="../media/hdphoto1.wdp"/><Relationship Id="rId6" Type="http://schemas.openxmlformats.org/officeDocument/2006/relationships/image" Target="../media/image27.jpeg"/><Relationship Id="rId7" Type="http://schemas.openxmlformats.org/officeDocument/2006/relationships/image" Target="../media/image21.pn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4" Type="http://schemas.openxmlformats.org/officeDocument/2006/relationships/image" Target="../media/image55.png"/><Relationship Id="rId1" Type="http://schemas.microsoft.com/office/2007/relationships/media" Target="file://localhost/Users/mryoo/Box%20Sync/talks/lightning/iccv11_ryoo_video_xvid_exps.mp4" TargetMode="External"/><Relationship Id="rId2" Type="http://schemas.openxmlformats.org/officeDocument/2006/relationships/video" Target="file://localhost/Users/mryoo/Box%20Sync/talks/lightning/iccv11_ryoo_video_xvid_exps.mp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56.png"/><Relationship Id="rId5" Type="http://schemas.openxmlformats.org/officeDocument/2006/relationships/image" Target="../media/image57.jpeg"/><Relationship Id="rId1" Type="http://schemas.microsoft.com/office/2007/relationships/media" Target="file://localhost/Users/mryoo/Box%20Sync/talks/lightning/classification_r2_1200_2700_xvid.mp4" TargetMode="External"/><Relationship Id="rId2" Type="http://schemas.openxmlformats.org/officeDocument/2006/relationships/video" Target="file://localhost/Users/mryoo/Box%20Sync/talks/lightning/classification_r2_1200_2700_xvid.mp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jpeg"/><Relationship Id="rId9" Type="http://schemas.openxmlformats.org/officeDocument/2006/relationships/image" Target="../media/image71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100.png"/><Relationship Id="rId9" Type="http://schemas.openxmlformats.org/officeDocument/2006/relationships/oleObject" Target="../embeddings/oleObject3.bin"/><Relationship Id="rId10" Type="http://schemas.openxmlformats.org/officeDocument/2006/relationships/image" Target="../media/image9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131.png"/><Relationship Id="rId5" Type="http://schemas.openxmlformats.org/officeDocument/2006/relationships/image" Target="../media/image132.jpe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1" Type="http://schemas.microsoft.com/office/2007/relationships/media" Target="file:///C:\talks\tutorial\NBM.avi" TargetMode="External"/><Relationship Id="rId2" Type="http://schemas.openxmlformats.org/officeDocument/2006/relationships/video" Target="file:///C:\talks\tutorial\NBM.avi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39.jpeg"/></Relationships>
</file>

<file path=ppt/slides/_rels/slide34.xml.rels><?xml version="1.0" encoding="UTF-8" standalone="yes"?>
<Relationships xmlns="http://schemas.openxmlformats.org/package/2006/relationships"><Relationship Id="rId11" Type="http://schemas.microsoft.com/office/2007/relationships/media" Target="file://localhost/Users/mryoo/Box%20Sync/courses/2016_fall/videos/shake_example2.mp4" TargetMode="External"/><Relationship Id="rId12" Type="http://schemas.openxmlformats.org/officeDocument/2006/relationships/video" Target="file://localhost/Users/mryoo/Box%20Sync/courses/2016_fall/videos/shake_example2.mp4" TargetMode="External"/><Relationship Id="rId13" Type="http://schemas.openxmlformats.org/officeDocument/2006/relationships/slideLayout" Target="../slideLayouts/slideLayout47.xml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1" Type="http://schemas.microsoft.com/office/2007/relationships/media" Target="file://localhost/Users/mryoo/Box%20Sync/courses/2016_fall/videos/ucf101_v_BasketballDunk_g01_c01.mp4" TargetMode="External"/><Relationship Id="rId2" Type="http://schemas.openxmlformats.org/officeDocument/2006/relationships/video" Target="file://localhost/Users/mryoo/Box%20Sync/courses/2016_fall/videos/ucf101_v_BasketballDunk_g01_c01.mp4" TargetMode="External"/><Relationship Id="rId3" Type="http://schemas.microsoft.com/office/2007/relationships/media" Target="file://localhost/Users/mryoo/Box%20Sync/courses/2016_fall/videos/trecvid_example.mp4" TargetMode="External"/><Relationship Id="rId4" Type="http://schemas.openxmlformats.org/officeDocument/2006/relationships/video" Target="file://localhost/Users/mryoo/Box%20Sync/courses/2016_fall/videos/trecvid_example.mp4" TargetMode="External"/><Relationship Id="rId5" Type="http://schemas.microsoft.com/office/2007/relationships/media" Target="file://localhost/Users/mryoo/Box%20Sync/courses/2016_fall/videos/hollywood_sample.mp4" TargetMode="External"/><Relationship Id="rId6" Type="http://schemas.openxmlformats.org/officeDocument/2006/relationships/video" Target="file://localhost/Users/mryoo/Box%20Sync/courses/2016_fall/videos/hollywood_sample.mp4" TargetMode="External"/><Relationship Id="rId7" Type="http://schemas.microsoft.com/office/2007/relationships/media" Target="file://localhost/Users/mryoo/Box%20Sync/courses/2016_fall/videos/bend_action.mp4" TargetMode="External"/><Relationship Id="rId8" Type="http://schemas.openxmlformats.org/officeDocument/2006/relationships/video" Target="file://localhost/Users/mryoo/Box%20Sync/courses/2016_fall/videos/bend_action.mp4" TargetMode="External"/><Relationship Id="rId9" Type="http://schemas.microsoft.com/office/2007/relationships/media" Target="file://localhost/Users/mryoo/Box%20Sync/courses/2016_fall/videos/ucf101_v_Basketball_g01_c01.mp4" TargetMode="External"/><Relationship Id="rId10" Type="http://schemas.openxmlformats.org/officeDocument/2006/relationships/video" Target="file://localhost/Users/mryoo/Box%20Sync/courses/2016_fall/videos/ucf101_v_Basketball_g01_c01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153.png"/><Relationship Id="rId5" Type="http://schemas.openxmlformats.org/officeDocument/2006/relationships/image" Target="../media/image154.jpe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1" Type="http://schemas.microsoft.com/office/2007/relationships/media" Target="file://localhost/Users/mryoo/Box%20Sync/courses/2016_fall/videos/skiing_crop.mp4" TargetMode="External"/><Relationship Id="rId2" Type="http://schemas.openxmlformats.org/officeDocument/2006/relationships/video" Target="file://localhost/Users/mryoo/Box%20Sync/courses/2016_fall/videos/skiing_crop.mp4" TargetMode="Externa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" Type="http://schemas.microsoft.com/office/2007/relationships/media" Target="file://localhost/Users/mryoo/Box%20Sync/courses/2016_fall/videos/group_person_carry.mp4" TargetMode="External"/><Relationship Id="rId2" Type="http://schemas.openxmlformats.org/officeDocument/2006/relationships/video" Target="file://localhost/Users/mryoo/Box%20Sync/courses/2016_fall/videos/group_person_carry.mp4" TargetMode="External"/><Relationship Id="rId3" Type="http://schemas.microsoft.com/office/2007/relationships/media" Target="file://localhost/Users/mryoo/Box%20Sync/courses/2016_fall/videos/kth_example.mp4" TargetMode="External"/><Relationship Id="rId4" Type="http://schemas.openxmlformats.org/officeDocument/2006/relationships/video" Target="file://localhost/Users/mryoo/Box%20Sync/courses/2016_fall/videos/kth_example.mp4" TargetMode="External"/><Relationship Id="rId5" Type="http://schemas.microsoft.com/office/2007/relationships/media" Target="file://localhost/Users/mryoo/Box%20Sync/courses/2016_fall/videos/point_gesture.mp4" TargetMode="External"/><Relationship Id="rId6" Type="http://schemas.openxmlformats.org/officeDocument/2006/relationships/video" Target="file://localhost/Users/mryoo/Box%20Sync/courses/2016_fall/videos/point_gesture.mp4" TargetMode="External"/><Relationship Id="rId7" Type="http://schemas.microsoft.com/office/2007/relationships/media" Target="file://localhost/Users/mryoo/Box%20Sync/courses/2016_fall/videos/shake_example1.mp4" TargetMode="External"/><Relationship Id="rId8" Type="http://schemas.openxmlformats.org/officeDocument/2006/relationships/video" Target="file://localhost/Users/mryoo/Box%20Sync/courses/2016_fall/videos/shake_example1.mp4" TargetMode="External"/><Relationship Id="rId9" Type="http://schemas.openxmlformats.org/officeDocument/2006/relationships/slideLayout" Target="../slideLayouts/slideLayout47.xml"/><Relationship Id="rId10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file://localhost/Users/mryoo/Box%20Sync/courses/2016_fall/videos/ucf101_v_PizzaTossing_g09_c04.mp4" TargetMode="External"/><Relationship Id="rId4" Type="http://schemas.openxmlformats.org/officeDocument/2006/relationships/video" Target="file://localhost/Users/mryoo/Box%20Sync/courses/2016_fall/videos/ucf101_v_PizzaTossing_g09_c04.mp4" TargetMode="Externa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1" Type="http://schemas.microsoft.com/office/2007/relationships/media" Target="file://localhost/Users/mryoo/Box%20Sync/talks/lightning/group_stealing_output_final.mp4" TargetMode="External"/><Relationship Id="rId2" Type="http://schemas.openxmlformats.org/officeDocument/2006/relationships/video" Target="file://localhost/Users/mryoo/Box%20Sync/talks/lightning/group_stealing_output_final.mp4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4" Type="http://schemas.openxmlformats.org/officeDocument/2006/relationships/image" Target="../media/image166.gif"/><Relationship Id="rId5" Type="http://schemas.openxmlformats.org/officeDocument/2006/relationships/image" Target="../media/image167.gif"/><Relationship Id="rId1" Type="http://schemas.openxmlformats.org/officeDocument/2006/relationships/slideLayout" Target="../slideLayouts/slideLayout57.xml"/><Relationship Id="rId2" Type="http://schemas.openxmlformats.org/officeDocument/2006/relationships/hyperlink" Target="http://michaelryoo.com/jpl-interactio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7.png"/><Relationship Id="rId15" Type="http://schemas.openxmlformats.org/officeDocument/2006/relationships/image" Target="../media/image6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oleObject" Target="../embeddings/oleObject2.bin"/><Relationship Id="rId19" Type="http://schemas.openxmlformats.org/officeDocument/2006/relationships/image" Target="../media/image8.w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slideLayout" Target="../slideLayouts/slideLayout36.xml"/><Relationship Id="rId10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image" Target="../media/image14.png"/><Relationship Id="rId1" Type="http://schemas.microsoft.com/office/2007/relationships/media" Target="file://localhost/Users/mryoo/Box%20Sync/temp_talk/cvpr13_ryoo_video.mp4" TargetMode="External"/><Relationship Id="rId2" Type="http://schemas.openxmlformats.org/officeDocument/2006/relationships/video" Target="file://localhost/Users/mryoo/Box%20Sync/temp_talk/cvpr13_ryoo_video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15.png"/><Relationship Id="rId1" Type="http://schemas.microsoft.com/office/2007/relationships/media" Target="file://localhost/Users/mryoo/Box%20Sync/temp_talk/cat_trash_original.mp4" TargetMode="External"/><Relationship Id="rId2" Type="http://schemas.openxmlformats.org/officeDocument/2006/relationships/video" Target="file://localhost/Users/mryoo/Box%20Sync/temp_talk/cat_trash_original.mp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811551"/>
            <a:ext cx="9144000" cy="1470025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Activity recognition</a:t>
            </a:r>
            <a:r>
              <a:rPr lang="en-US" dirty="0" smtClean="0"/>
              <a:t> from videos</a:t>
            </a:r>
            <a:br>
              <a:rPr lang="en-US" dirty="0" smtClean="0"/>
            </a:br>
            <a:r>
              <a:rPr lang="en-US" sz="3600" dirty="0" smtClean="0"/>
              <a:t>(</a:t>
            </a:r>
            <a:r>
              <a:rPr lang="en-US" sz="3600" dirty="0" err="1" smtClean="0"/>
              <a:t>Szeliski</a:t>
            </a:r>
            <a:r>
              <a:rPr lang="en-US" sz="3600" dirty="0" smtClean="0"/>
              <a:t> 8.4, 12.6.4)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687893"/>
            <a:ext cx="64008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Michael S. Ryoo</a:t>
            </a:r>
          </a:p>
        </p:txBody>
      </p:sp>
    </p:spTree>
    <p:extLst>
      <p:ext uri="{BB962C8B-B14F-4D97-AF65-F5344CB8AC3E}">
        <p14:creationId xmlns:p14="http://schemas.microsoft.com/office/powerpoint/2010/main" val="416565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_stealing_output_fin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1371600"/>
            <a:ext cx="5922434" cy="4441826"/>
          </a:xfrm>
          <a:prstGeom prst="rect">
            <a:avLst/>
          </a:prstGeom>
        </p:spPr>
      </p:pic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Group activity recognition</a:t>
            </a:r>
            <a:endParaRPr lang="en-US" altLang="ko-KR" dirty="0"/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Group stealing</a:t>
            </a:r>
          </a:p>
          <a:p>
            <a:pPr marL="625475" lvl="1"/>
            <a:r>
              <a:rPr lang="en-US" altLang="ko-KR" dirty="0" smtClean="0"/>
              <a:t>Real video </a:t>
            </a:r>
            <a:br>
              <a:rPr lang="en-US" altLang="ko-KR" dirty="0" smtClean="0"/>
            </a:br>
            <a:r>
              <a:rPr lang="en-US" altLang="ko-KR" dirty="0" smtClean="0"/>
              <a:t>from a CCTV in </a:t>
            </a:r>
            <a:br>
              <a:rPr lang="en-US" altLang="ko-KR" dirty="0" smtClean="0"/>
            </a:br>
            <a:r>
              <a:rPr lang="en-US" altLang="ko-KR" dirty="0" smtClean="0"/>
              <a:t>Malaysia</a:t>
            </a:r>
          </a:p>
          <a:p>
            <a:pPr marL="992188" lvl="2"/>
            <a:r>
              <a:rPr lang="en-US" altLang="ko-KR" dirty="0" smtClean="0"/>
              <a:t>A group of </a:t>
            </a:r>
            <a:br>
              <a:rPr lang="en-US" altLang="ko-KR" dirty="0" smtClean="0"/>
            </a:br>
            <a:r>
              <a:rPr lang="en-US" altLang="ko-KR" dirty="0" smtClean="0"/>
              <a:t>thieves steal </a:t>
            </a:r>
            <a:br>
              <a:rPr lang="en-US" altLang="ko-KR" dirty="0" smtClean="0"/>
            </a:br>
            <a:r>
              <a:rPr lang="en-US" altLang="ko-KR" dirty="0" smtClean="0"/>
              <a:t>a laptop by </a:t>
            </a:r>
            <a:br>
              <a:rPr lang="en-US" altLang="ko-KR" dirty="0" smtClean="0"/>
            </a:br>
            <a:r>
              <a:rPr lang="en-US" altLang="ko-KR" dirty="0" smtClean="0"/>
              <a:t>distracting the </a:t>
            </a:r>
            <a:br>
              <a:rPr lang="en-US" altLang="ko-KR" dirty="0" smtClean="0"/>
            </a:br>
            <a:r>
              <a:rPr lang="en-US" altLang="ko-KR" dirty="0" smtClean="0"/>
              <a:t>owner</a:t>
            </a:r>
          </a:p>
        </p:txBody>
      </p:sp>
      <p:grpSp>
        <p:nvGrpSpPr>
          <p:cNvPr id="413700" name="Group 4"/>
          <p:cNvGrpSpPr>
            <a:grpSpLocks/>
          </p:cNvGrpSpPr>
          <p:nvPr/>
        </p:nvGrpSpPr>
        <p:grpSpPr bwMode="auto">
          <a:xfrm>
            <a:off x="1116013" y="4359275"/>
            <a:ext cx="2232025" cy="1584325"/>
            <a:chOff x="1111" y="2387"/>
            <a:chExt cx="1406" cy="998"/>
          </a:xfrm>
        </p:grpSpPr>
        <p:sp>
          <p:nvSpPr>
            <p:cNvPr id="413701" name="Text Box 5"/>
            <p:cNvSpPr txBox="1">
              <a:spLocks noChangeArrowheads="1"/>
            </p:cNvSpPr>
            <p:nvPr/>
          </p:nvSpPr>
          <p:spPr bwMode="auto">
            <a:xfrm>
              <a:off x="1565" y="3113"/>
              <a:ext cx="9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800">
                  <a:solidFill>
                    <a:schemeClr val="tx1"/>
                  </a:solidFill>
                  <a:latin typeface="Arial" charset="0"/>
                </a:rPr>
                <a:t>Laptop</a:t>
              </a:r>
            </a:p>
          </p:txBody>
        </p:sp>
        <p:sp>
          <p:nvSpPr>
            <p:cNvPr id="413702" name="Rectangle 6"/>
            <p:cNvSpPr>
              <a:spLocks noChangeArrowheads="1"/>
            </p:cNvSpPr>
            <p:nvPr/>
          </p:nvSpPr>
          <p:spPr bwMode="auto">
            <a:xfrm>
              <a:off x="1111" y="3113"/>
              <a:ext cx="271" cy="272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3703" name="Rectangle 7"/>
            <p:cNvSpPr>
              <a:spLocks noChangeArrowheads="1"/>
            </p:cNvSpPr>
            <p:nvPr/>
          </p:nvSpPr>
          <p:spPr bwMode="auto">
            <a:xfrm>
              <a:off x="1111" y="2750"/>
              <a:ext cx="271" cy="272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3704" name="Rectangle 8"/>
            <p:cNvSpPr>
              <a:spLocks noChangeArrowheads="1"/>
            </p:cNvSpPr>
            <p:nvPr/>
          </p:nvSpPr>
          <p:spPr bwMode="auto">
            <a:xfrm>
              <a:off x="1111" y="2387"/>
              <a:ext cx="271" cy="2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3705" name="Text Box 9"/>
            <p:cNvSpPr txBox="1">
              <a:spLocks noChangeArrowheads="1"/>
            </p:cNvSpPr>
            <p:nvPr/>
          </p:nvSpPr>
          <p:spPr bwMode="auto">
            <a:xfrm>
              <a:off x="1565" y="2387"/>
              <a:ext cx="9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800">
                  <a:solidFill>
                    <a:schemeClr val="tx1"/>
                  </a:solidFill>
                  <a:latin typeface="Arial" charset="0"/>
                </a:rPr>
                <a:t>Thieves</a:t>
              </a:r>
            </a:p>
          </p:txBody>
        </p:sp>
        <p:sp>
          <p:nvSpPr>
            <p:cNvPr id="413706" name="Text Box 10"/>
            <p:cNvSpPr txBox="1">
              <a:spLocks noChangeArrowheads="1"/>
            </p:cNvSpPr>
            <p:nvPr/>
          </p:nvSpPr>
          <p:spPr bwMode="auto">
            <a:xfrm>
              <a:off x="1565" y="2750"/>
              <a:ext cx="9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800">
                  <a:solidFill>
                    <a:schemeClr val="tx1"/>
                  </a:solidFill>
                  <a:latin typeface="Arial" charset="0"/>
                </a:rPr>
                <a:t>Owners</a:t>
              </a:r>
            </a:p>
          </p:txBody>
        </p:sp>
      </p:grpSp>
      <p:sp>
        <p:nvSpPr>
          <p:cNvPr id="13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10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 Box 52"/>
          <p:cNvSpPr txBox="1">
            <a:spLocks noChangeArrowheads="1"/>
          </p:cNvSpPr>
          <p:nvPr/>
        </p:nvSpPr>
        <p:spPr bwMode="auto">
          <a:xfrm>
            <a:off x="0" y="6400800"/>
            <a:ext cx="388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800" b="1" dirty="0" err="1">
                <a:solidFill>
                  <a:schemeClr val="accent2"/>
                </a:solidFill>
              </a:rPr>
              <a:t>Ryoo</a:t>
            </a:r>
            <a:r>
              <a:rPr lang="en-US" altLang="ko-KR" sz="1800" b="1" dirty="0">
                <a:solidFill>
                  <a:schemeClr val="accent2"/>
                </a:solidFill>
              </a:rPr>
              <a:t> </a:t>
            </a:r>
            <a:r>
              <a:rPr lang="en-US" altLang="ko-KR" sz="1800" b="1" dirty="0" smtClean="0">
                <a:solidFill>
                  <a:schemeClr val="accent2"/>
                </a:solidFill>
              </a:rPr>
              <a:t>&amp; Aggarwal, IJCV 2011</a:t>
            </a:r>
            <a:endParaRPr lang="en-US" altLang="ko-KR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52800"/>
            <a:ext cx="17351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15"/>
          <p:cNvSpPr>
            <a:spLocks noChangeArrowheads="1"/>
          </p:cNvSpPr>
          <p:nvPr/>
        </p:nvSpPr>
        <p:spPr bwMode="auto">
          <a:xfrm>
            <a:off x="1828800" y="3352800"/>
            <a:ext cx="281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Aft>
                <a:spcPct val="50000"/>
              </a:spcAft>
            </a:pPr>
            <a:r>
              <a:rPr lang="en-US" sz="2000">
                <a:solidFill>
                  <a:srgbClr val="0000FF"/>
                </a:solidFill>
                <a:cs typeface="Times New Roman" pitchFamily="18" charset="0"/>
              </a:rPr>
              <a:t>~5K image uploads </a:t>
            </a:r>
            <a:br>
              <a:rPr lang="en-US" sz="2000">
                <a:solidFill>
                  <a:srgbClr val="0000FF"/>
                </a:solidFill>
                <a:cs typeface="Times New Roman" pitchFamily="18" charset="0"/>
              </a:rPr>
            </a:br>
            <a:r>
              <a:rPr lang="en-US" sz="2000">
                <a:solidFill>
                  <a:srgbClr val="0000FF"/>
                </a:solidFill>
                <a:cs typeface="Times New Roman" pitchFamily="18" charset="0"/>
              </a:rPr>
              <a:t>every min.</a:t>
            </a:r>
            <a:endParaRPr lang="en-US" sz="2000" i="1">
              <a:solidFill>
                <a:srgbClr val="0000FF"/>
              </a:solidFill>
              <a:cs typeface="Times New Roman" pitchFamily="18" charset="0"/>
            </a:endParaRPr>
          </a:p>
        </p:txBody>
      </p:sp>
      <p:pic>
        <p:nvPicPr>
          <p:cNvPr id="7173" name="Picture 2" descr="Afficher l'image en taille réel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1"/>
          <p:cNvPicPr>
            <a:picLocks noChangeAspect="1" noChangeArrowheads="1"/>
          </p:cNvPicPr>
          <p:nvPr/>
        </p:nvPicPr>
        <p:blipFill>
          <a:blip r:embed="rId5"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8"/>
          <a:stretch>
            <a:fillRect/>
          </a:stretch>
        </p:blipFill>
        <p:spPr bwMode="auto">
          <a:xfrm>
            <a:off x="4724400" y="3657600"/>
            <a:ext cx="137795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tangle 14"/>
          <p:cNvSpPr>
            <a:spLocks noChangeArrowheads="1"/>
          </p:cNvSpPr>
          <p:nvPr/>
        </p:nvSpPr>
        <p:spPr bwMode="auto">
          <a:xfrm>
            <a:off x="6029325" y="3733800"/>
            <a:ext cx="2743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800">
                <a:solidFill>
                  <a:srgbClr val="0000FF"/>
                </a:solidFill>
                <a:cs typeface="Times New Roman" pitchFamily="18" charset="0"/>
              </a:rPr>
              <a:t>&gt;34K hours of video upload every day</a:t>
            </a:r>
            <a:endParaRPr lang="fr-FR" sz="1800">
              <a:solidFill>
                <a:srgbClr val="0000FF"/>
              </a:solidFill>
              <a:cs typeface="Times New Roman" pitchFamily="18" charset="0"/>
            </a:endParaRPr>
          </a:p>
        </p:txBody>
      </p:sp>
      <p:pic>
        <p:nvPicPr>
          <p:cNvPr id="7178" name="Picture 2" descr="http://upload.wikimedia.org/wikipedia/fr/thumb/3/31/INA_SVG.svg/112px-INA_SVG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106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Rectangle 14"/>
          <p:cNvSpPr>
            <a:spLocks noChangeArrowheads="1"/>
          </p:cNvSpPr>
          <p:nvPr/>
        </p:nvSpPr>
        <p:spPr bwMode="auto">
          <a:xfrm>
            <a:off x="6181725" y="2590800"/>
            <a:ext cx="2514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800">
                <a:solidFill>
                  <a:srgbClr val="0000FF"/>
                </a:solidFill>
                <a:cs typeface="Times New Roman" pitchFamily="18" charset="0"/>
              </a:rPr>
              <a:t>TV-channels recorded since 60’s</a:t>
            </a:r>
            <a:endParaRPr lang="fr-FR" sz="1800">
              <a:solidFill>
                <a:srgbClr val="0000FF"/>
              </a:solidFill>
              <a:cs typeface="Times New Roman" pitchFamily="18" charset="0"/>
            </a:endParaRPr>
          </a:p>
        </p:txBody>
      </p:sp>
      <p:pic>
        <p:nvPicPr>
          <p:cNvPr id="7180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07"/>
          <a:stretch>
            <a:fillRect/>
          </a:stretch>
        </p:blipFill>
        <p:spPr bwMode="auto">
          <a:xfrm>
            <a:off x="1295400" y="4495800"/>
            <a:ext cx="19050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Rectangle 14"/>
          <p:cNvSpPr>
            <a:spLocks noChangeArrowheads="1"/>
          </p:cNvSpPr>
          <p:nvPr/>
        </p:nvSpPr>
        <p:spPr bwMode="auto">
          <a:xfrm>
            <a:off x="3325813" y="4683125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FF"/>
                </a:solidFill>
                <a:cs typeface="Times New Roman" pitchFamily="18" charset="0"/>
              </a:rPr>
              <a:t>~30M surveillance cameras in US </a:t>
            </a:r>
            <a:br>
              <a:rPr lang="en-US" sz="1800" dirty="0">
                <a:solidFill>
                  <a:srgbClr val="0000FF"/>
                </a:solidFill>
                <a:cs typeface="Times New Roman" pitchFamily="18" charset="0"/>
              </a:rPr>
            </a:br>
            <a:r>
              <a:rPr lang="en-US" sz="1800" dirty="0">
                <a:solidFill>
                  <a:srgbClr val="0000FF"/>
                </a:solidFill>
                <a:cs typeface="Times New Roman" pitchFamily="18" charset="0"/>
              </a:rPr>
              <a:t>=&gt; ~700K video hours/day</a:t>
            </a:r>
            <a:endParaRPr lang="fr-FR" sz="1800" dirty="0">
              <a:solidFill>
                <a:srgbClr val="0000FF"/>
              </a:solidFill>
              <a:cs typeface="Times New Roman" pitchFamily="18" charset="0"/>
            </a:endParaRPr>
          </a:p>
        </p:txBody>
      </p:sp>
      <p:pic>
        <p:nvPicPr>
          <p:cNvPr id="71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52600"/>
            <a:ext cx="2371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Rectangle 14"/>
          <p:cNvSpPr>
            <a:spLocks noChangeArrowheads="1"/>
          </p:cNvSpPr>
          <p:nvPr/>
        </p:nvSpPr>
        <p:spPr bwMode="auto">
          <a:xfrm>
            <a:off x="1981200" y="2133600"/>
            <a:ext cx="2514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800">
                <a:solidFill>
                  <a:srgbClr val="0000FF"/>
                </a:solidFill>
                <a:cs typeface="Times New Roman" pitchFamily="18" charset="0"/>
              </a:rPr>
              <a:t>~2.5 Billion new images / month</a:t>
            </a:r>
            <a:endParaRPr lang="fr-FR" sz="1800">
              <a:solidFill>
                <a:srgbClr val="0000FF"/>
              </a:solidFill>
              <a:cs typeface="Times New Roman" pitchFamily="18" charset="0"/>
            </a:endParaRPr>
          </a:p>
        </p:txBody>
      </p:sp>
      <p:pic>
        <p:nvPicPr>
          <p:cNvPr id="7185" name="Picture 17" descr="https://encrypted-tbn3.gstatic.com/images?q=tbn:ANd9GcSWXWKC31KXXm7U7LQ0c4ylgWLXDFL2Q3oJlCLW7eCnULQ5rDqje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6" b="12987"/>
          <a:stretch/>
        </p:blipFill>
        <p:spPr bwMode="auto">
          <a:xfrm>
            <a:off x="3576637" y="5536324"/>
            <a:ext cx="1833563" cy="12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5572125" y="5758739"/>
            <a:ext cx="32670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/>
            <a:r>
              <a:rPr lang="en-US" sz="1800" dirty="0" smtClean="0">
                <a:solidFill>
                  <a:srgbClr val="0000FF"/>
                </a:solidFill>
                <a:cs typeface="Times New Roman" pitchFamily="18" charset="0"/>
              </a:rPr>
              <a:t>And even more with future wearable devices</a:t>
            </a:r>
            <a:endParaRPr lang="fr-FR" sz="1800" dirty="0">
              <a:solidFill>
                <a:srgbClr val="0000FF"/>
              </a:solidFill>
              <a:cs typeface="Times New Roman" pitchFamily="18" charset="0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609600" y="1367135"/>
            <a:ext cx="9204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rgbClr val="000000"/>
                </a:solidFill>
                <a:cs typeface="+mn-cs"/>
              </a:rPr>
              <a:t>Data:</a:t>
            </a:r>
            <a:endParaRPr lang="fr-FR" sz="18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video analysis?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9214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Applications</a:t>
            </a:r>
            <a:r>
              <a:rPr lang="en-US" altLang="ko-KR" dirty="0" smtClean="0"/>
              <a:t>:</a:t>
            </a:r>
            <a:endParaRPr lang="en-US" altLang="ko-KR" dirty="0"/>
          </a:p>
        </p:txBody>
      </p:sp>
      <p:pic>
        <p:nvPicPr>
          <p:cNvPr id="1038" name="Picture 14" descr="14 April 1976: Nicolas Sarkozy, then a university student, participates in a demonstration in Par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9287" r="5042" b="49363"/>
          <a:stretch/>
        </p:blipFill>
        <p:spPr bwMode="auto">
          <a:xfrm>
            <a:off x="1369555" y="1900637"/>
            <a:ext cx="1959027" cy="146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keyframe_seqlistsmoking02_VTS_03_1_fr1297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2000" contrast="5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053608" y="1844782"/>
            <a:ext cx="1970913" cy="157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AutoShape 8" descr="data:image/jpeg;base64,/9j/4AAQSkZJRgABAQAAAQABAAD/2wCEAAkGBhQSERUUEhQWFRUWFx0YFxYYGR0cGBweFxcYGRocHxocHCYeFx4mGhgYHy8gJScqLCwsGx4xNTAqNScrLCkBCQoKDgwOGA8PGjUcHB0pKS0sLikpLDUuLC0tNSosKSw0LCw1NTUsKSktLiwpLSwsLDU1KSkpKi0pKTA1KSksLP/AABEIAMIBAwMBIgACEQEDEQH/xAAcAAABBAMBAAAAAAAAAAAAAAAHAAQFBgECAwj/xABPEAACAQIEBAMFBAMNBAkFAQABAgMEEQAFEiEGEyIxB0FRFDJhcZEjQlKBgqGxCBUYJDNiZHKSk8HR0hYXNEM2U2OisrPC4fA1VHN00yX/xAAaAQEBAQEBAQEAAAAAAAAAAAAAAQIDBAUG/8QALxEBAQACAQIEAwYHAQAAAAAAAAECEQMEIRITMUFRsdEFI2FxgaEiMkKRksHCFP/aAAwDAQACEQMRAD8AB18SdJwxVyqGjppnDC6lY2OoXC3Fh1C5AuNtxjbhKgWeupYpPcknjRvkzgH9WCb4xZy9DndJNDtyaeMqo2XSJZbpt2Ur0/LACmjyeaUsI4pH0EBtKk6bnSLnst22388O/wDZCtuR7JUXXTccp7jWxVLi22pgQPUjBS4koUj4UhZAAZpUlkI82kdyb+ttl/RGK1wtx1PUVlBA9rc6kR3uSzineTRf8pd/iinAVV+C64HSaOoBuotynvd/dFrdzY2wm4LrhIsZo6gSMCypyn1ELYMQLXIBIufiMEzxo4nlpMzZY7Wkhp3N77NBO8iEfG4I+ROJrxekTlU2ZoxBamkjjI8zUIujcdrI8zfo4ABGBtWjSdV9Om2972tbve+1sSlRwhWRozvTTKiEB2KGykhSA34SQy9/UYf+G2YRwZnTSyqWjjcs1lLaQEbrsN7J759ApPlgr8f8GIKWtzDLpw6VMZaoj1a43XWrs6MD0sCL2N9iwFu2ADVZwfWxBTLSToHYIpaNhqZvdUXG5PkMZj4MrmkaNaSoMiAF0EbalDX0ki1wDY2wU/HE/wD+ZlnyH/kJh14VuW4hzEsSTy23O/aWIfswAYrsgqYUDzQSxoxsrsjBSRfYEixOx+mHVRwZXIFZ6SoUMyqpMTAEubKBcbknsMFziuVk4eqVROcr1c2twRaH+N33B3JuAvSLdXf1c0rJmPDVO0p/4V4+YfMLTyBHP9w18AG4+Ca9mZFo6gsltaiJyV1C63Fri43GOf8AsnWfZfxWf7b+S+zbr6dXTt1dO+3lgueAGYNUVmYzPu0mhz82kkP6r2xXMrmEdZk8EcvNiadKhib9ErzvG6AH3QAgFvMgsO+ApJ4MruYIvZKjmFS4TlPqKggFtNr2uQL4az5DUJMIHglWZraYihDnV2strm+D5X/9LoP/ANQ/+CXAz41jJ4ilIBIFXHc+m8YF/TfAVHNeHamlCmpglhDX08xGW9u9rjfuMa0eQ1EsTyxQSvFHfXIqMUWw1G7AWFhvgofujIi1dTBQSeQdgLn+UfyxYvBagAppaVkbTPTpI7WOktKZQRftfktAbfHABDK+GqqpUtT080yqbExozAG17EgbG2NDkNRyWm5EvKRtLSaG0KwIGktawNyBb44vnhTm/wC9tVUPMxVEeOCUfds8jIWI/msAflq9cXTjrhGNa+BLH2evroJHA9zUiSrKp/r60YevX6YAKU3C9XIoaOmmcMAylY2NwTpDCw3F9rjbG0PCVY8aypSztG1tLiNip1NpFjaxuxA+eCT4s589Dn0M8PeKCOy9lK3kBTbspFxiX4fjV+EnEj8tWkIaSxOkGrS7WG5sN7YAJ5llc1O/LnjeJwAdDqVax7Gx3x1ochqJl1RQSyKSVBVGIJClioIG50qTYb2GJLjurZ66VS2tYSYI3JuWSFmRCW+8dIHV54I/jfSCjpMqjpzoEWvQV23VYSG2873N/UnACNcnnM3IEMhmvblaTzL2vbTa97b46f7PVPP9n5EvP/6nQ3M93V7tr+7v8sXThTNnqczkzFoyXWSJtMdz1PIitYAXP2SzNb4YsvjDlTpnlDLCdLzcoK3/AGkcoUH6GPACo8L1YnFP7NNziuoRctten102vbY746RcHVrSPEtJOZIwC6CNiyhvdJFri/lj0lKIJswy2sT+UngkC+hj5Rkv8wXA/M4q3Av/AEpzP/8AG3/mQYAJvwpWAITSzgO/LQmNrM9yNI23a6tt8DjrLwXXLq1UdQNK6mvE+ykkAnbYXB3+BxdeIZRFNDHHKZFnzF5pVN7RyRVLRqoH3bo5JP3un0wYqy65zrXqdcvbTCDZnvUX2LWQWsBuR7w+OA8rUNBJNIscKPJI3uogLMbAk2A3OwJ/LGK6hkhkaOZGjkX3kcFWFxfcHcbEYv3AWoZnJVGFlaOpReUgJKNNOeYLKOywrMMOf3QeVcvM1lA2mhU3/nISh/UFwAxvhYxhYDpT1DI6uhKspDKR3BBuD9cXbOvEsVc8NVNSq1TDEEVuYeUWVtSSGLTvYljo1WJtfYWJc/g+5b/SP7wf6MM6vwVyaI2kllU/hMy3+mm+AEtL4hMcuOX1MfOiDh42D6HQ69TC+lgwN28ttXyGGlJxcqV0FT7OOXT6eVArlQBGSUu5UljqJZiRuSew7FtvCjIx/wA2f+2f/wCeOkPhBkjdppfzlA/agwAl8QuNxmlQk/J5LKgRhzNYIUkr91be8fW+2N858QpKjLKbL2QAQNfmarlgocINNtrBrdz2GDNH4B5W26tOR8JQf2Ljf+D7lv8ASP7wf6MB5/4Wz72KqSo5ay6A45bGysHjZCD8LN288TH+3Qio6ikpITClS+qQtKZLKOyINK6R5FjckbYM7+AGWAXJnA9TKLf+DGR+59yz+kf3g/0YASZn4mLV0lNT1lMJTTMCrrKU1qqaNLDSe9luQR2NrXxpwb4mtQ1dRVvAJpZ7g9ehV1PrNgFa+4UD0AwXv4PuW/0j+8H+jC/g+5b/AEj+8H+jACx/Fw+yVVJ7JGY55HkXW5bQZGDm9lHMs/UO1tr3tiJ4d8QpKTL6uiVAy1PZ9VimpdL2Fuq6gDuMGn+D7lv9I/vB/owv4PuW/wBI/vB/owAf8OPEj96TMRT85pdIuZNAAW5tYIbm5741y/j2GEUwjo7GCo9pducbyyBbC55fQoNjYX2uPMnBi/g+5Z/SP7wf6ML+D7lv9I/vB/owAzm8YFbM0zH2T7RITFo5x0m9wGvy/wALMLfEHy3Z1fiXFI80ho7SVFRHNI3ON9MLBljH2fSLjc/5DBFl8I8jWYwNUOJlUsYzOuoKF1kkaNhpGr5Y4Dwx4fMJnFWeUGCGT2hdIYi4UnTsbb2wFPzfxgjqaoVM1CCywNAgE5GkSaw7D7PdtLkD0/Y2yTxZ9lrXqYqdhG0SxinNQ3LUqqKGHRv0xqO354vh8LMh1xJ7S+qYK0S89buHNlKjRuCQQMP38DcoEqwmSYSspdU5w1FVIBIGjcAkYAP5lxnBKK7+KaWrHWS/ONo2U6thyxqBcsd7bG3lfHbNfE+eeipKYraSkkV0nDdR5YIS627gEb3N9PxwU/8Ac3kvKSXnScuRgiPzl0szNpAB07kkEY4VPhVkMc3IepdZv+rM6htxq7aPTfADjPPElaqoSrkpV9qSIIrcw8rWpJWTladyLmylrXsTe1j0ovE5Uyr97TS6kJu8nOszXlEjWHLOm9redu++CHWeFWQwiNpapkEqhoy1Qg1Kdwwuu6/Hth4PBLJ+YkYklLuhkRRMt2UWuw6dxuN8ADuKs/SrlRooBTxxxJEsYYuAEvvqIBJN98TWYeIgq6alhrafnGlJCuspjLqU06XGk73VOoEEhT2JvgmjwlyIo0ntD6FQSM/PXSFZmVWJ09iysAfUHHZvBnJQ5jM0usMFK84X1GMyAe535alvkL4AQTcahoZFERjnknEzTRSlAAoZFjWML0oEdlHV9e2LJn3jGlXJSSS0W9JJzE+3PVYDZjyvxKjfo288XSg8KMhnR3hqWkWMapCs6nSAL3bp6RYHc47ZX4N5LUo0kE0kqKbMyTAgEAGxOj0IOAHGSeKvs88Ens+tKaOSKCMynpWWQt1NoOuyEINhsoOOuT+LS0+ZVNetJd6hQugzGy7qWN+XvcqtvTfvfa+UHhRkM6O8NS0ixjVIVqFIQAE3bp2FgdzjNB4TZFOFMNQ8gdzGumdTdwusqOjc6Oq3pgBi/HsOk2o7O9WtVM/OOpyjyMqD7PoUa/j5nz2sVR47Ma2OrWkUMsTQsplJDIzBxboGlgw773BtbFzg8F8meTlpLK0gLDQJhe8ZUPto+6WUH0uMM6jwvyBCoeqZSzMqgzruyNpYDo3IbY/HADPM+PEkV+XTmnlkqOe0kMzLfYrptpv7pPVf3mY+dg58RfEsZqkQamETxFrOJdVwwFwQUHmoN7+vrgjP4VZCHlQ1LB4QTKvPXUgW2osNNwBcX9MPYvBDKGkaJZJjIqhmQSgkK3ukjRsDY29cB5ywselv4PmW/wBI/vR/owsATMBbiGfmcQTRSE6FhMhAOknl0+vTq+7e3fBpx5y8UM3kps9lliIDhEG4DKQ0IVlKnYggkEYC8VWURKkn8qGKyvHd1OjlU8U1um4kBMhF79reeHE2V06NISJCsImDDme8YeT1X09N+adtx2wKT4h18+uJSrNMNACRLrGqNYyI7C66kRQQPTyxesppc4llQTS0UUjIy8mZVLvr0M7PFGDdyIluWI7dsXVS2T1TNflixoxidw6PILWLagtQkI903uNY2AN/hiQFJKpK+1SC4XT37sJtjaQgW5J7E98VvOMhzSAgGtojIxZ1DAxsxadJzYsNP8oi2Btttio53xpmlJKFqI44W2KjlDQQvNsVIYqw+2fcE9xiNWWTdSniZOY6SJua7ytKFe5OkBqeOYAAk398dW3ntg55TKWgjY9ygJ+mPJmecUz1SJHKUITSQQtmJWNYgWP3joVR+WPWGR/8PF/UX9mCH2FhYwTgNJ51RSzEADuTin1Xi/lsbFTUAkbXVWI+oG+Bp4zcftLM1JC9oo9pLfeb0v6D9uBNJJgj2DkfFlNWLqp5VcedjuPmDuMS18eO+HM3npJlmjD6QeoAGzL5i/7D5Y9D5Jxk5jRweZGwBUnvY/44G2K7hCqZMzkV35tUZEji5iiIoY0hR26bhgoJ77emIabgKsiRFRXlZKoyNOs6JK8ccBjpiNalYygfSV026bj3tiHl/EUUu17H0OJQHBdqHQ5BVrmZmcTCIpCmsTx7iKIkiVNGqQmVm3Ur3vjfijhKonq5aqEhJYYIxRsW2LhpWmVh5K6uqG/rfyxesLAC3M/Dmrnp4oA8cSUlMqQqy6y83LBeW4deUVYBVYhu7m2+JrPMhq52mlCKHbLTTxjWLCadiZd/IDSm/ni8YWAo0GR1VJNOaemhqFmEYSR5dBjWOFIhG4KMWjBUsNPfUdr74iv93FRGA0TrzqSmiSkkvZWcNM86lfuxsJBGAfK34cE7CwAvqvDCWUwQsQKZaCOGYA7vLCJOWNvuh5eYT5lRjMHA9atPEW0tU8uqllbUAPaJoBTwAH0WMkX7dPxwT8K+AF9dwhWy05CwRwtHQmijQShnkDmIMzuFCqqoh0jfdj2xY6XK6lcsniAk9oaORY1llSQgshRPtEVVC9ja22+LZfGk1QqC7kKPUmw+pwNbDSv4RrJadgsEcLR0JoooxKrPIHMQZncKFVVRDpG+7Hth7TZLWpLQyGGSVYDMWWWpjZ1MgSJDqVFDKI9Z0gX6u+LNV8aUaX+3RiouVj62+i3OIJfFOOV9FLTzTtb0Cj9ZuPpjFzxnu9GPTctlvh1J8e3zM6rg+s5EDwFI6sVFS0jE3CpWvLrI/EygxMB6oMbng+aGvgNOki0sMEUCtHNGhsJGklMisjNIGOkmxBNjvvhwc8zSUhVgp6fVcKZHu35C4v8AQ4ZfbtKIqnNlWQnTyotKtq9LgbH54nj/AAbnS33yn6bvy+pcPcCzLUyS1aiVJhUto5g0xPPKwZQo2cSQaAW30lSOxxY+AeGvYqONHH27KGnYtqLPYD3vMKoCj0AGI7JM4qKeu9iqW5iOpaCZra20gEqSNmO5HrsPXF1xrHLxOPLxXjsl77m5+RYWFhY05FjzP4xRFs6mVQWZhEFA7klFAA+JOPTGAjnUI/2lnmYAimp+eB/OSFQn/eYH8sWTd1Et1N0yo6MZYnIgsatgBUTruwJ/5MR+6B2LDdj9BP8AB3DdTDXQSTQuqsW6jY7mNu9iSD88MvDiMSZghfqIV3ufxW7/AD3JwQcxzuRM0p6cEcp42LCwuTZ7G/cW0D6nH1eS+TPJwnt3r4vH9/fP5L/VqRCeJeSTVE0AgjaSyNe1rDqXuSQPyxSue0YakromeA+9G3vx37SRn7rDvtscFLO84kjr6OFSOXKH1iw3sNt+4tireL8ID07W3KuCfgCpH7Tj87yzw7zxveP33Rct5MePpeXGXHKXXx9/oB/FWQGjqDFq1oQHjkHZ0bdW/wACPIg49Y5H/wAPF/UX9mPNnFw5lFCx96GYx3/mSLrA/Jgfrj0nkf8Aw8X9Rf2Y9WGXixlfC6ji8nky4/hT7EPxbm3s1HNKNyqEgeptsPriYwPPG6oK5c4Btcr2/rDGnF5vq6kuxZjcsSSfiTc46+ymMBmHUwuAfIfL1xL8EcP+2VqRkXRQZH/qp5fmSB+eO9Sq1Va/VoQNoiJF0JDAAE+QNifkMVnbWlaolisqoqWNmbzsQCAb9/y8j6YJvhlSOYJYJtJaJrqVYEFX37/BgfriiDiOnjcgRBj9638mGBJ1IARtvbF84CZJGeaAtHrW23a6MAe9ww6vMYMVY58sI7Y60meTReeoDyOHvtjDaRNQ/Emx/sk2P5H8saGOOT3CCfMdmH6J3GIu0xQcURybN0n49sTCSA9t8UGXLvTGaXMZITsTb0PbBZkv+FiAoOK1awcaT6+WJxHBFx2wbYlqVX3mA+ZA/biCquPqGNmVqhNS2uFu3f0Kghvy7YpOSZSK/MKpMwBeSI2FjZQLkWFvK1vrjrW55TUlYtJTUkTjWiOxvfUT1AX2uBbe/fHC8nbfpt9SdFPFcO+Vk3dak16+t+ieqvFCHYQQ1E5P4Yyo+rC/6sby59mMsatT0aRknfnPc28jpAX9v5Ygc/zrMKCSJ5DE9OZO8SaQQdtDDyNtx8R3xds+rlFFNKQxXlM3SdLEFfI+R374sy3vd9GeTjnH4LjjL4vTvb+Gvb5KnHBX1MjRSZjDFIPeihtqAIv8+3xxxzvgqCmgaareqq7d7Men4m7bL8d7XwM6GuaKRZI2syNqU/EHz+fng65Xm65hQsyg3dGRlB3DaSCATt57H4jHDh5MeXc13j6v2j0fN0Fwy8W8Mtb1Jj3952DXK+LI45kWiooo2dguqRi7nUbHzAGCtmmRLPC0YJhLffj6WH094eoOxx57RmicHs0bX+RQ9tviMegTxHElKlTM2hGVCSQTYva3a/mcOm5LnMvF7H270ePTcnFlwTtlPztv6gRXVcqVBZ5GeSKQ9ZYk3RvI327eWL3nmXUVbURLC/KqZoxLrXdS2xAZfxkXII36cVnxAohHXyFbaJQsqEdiHG5Fv5wbD/IaKB6RakTcmejcayRq1LfoGn17gW9TcY4cV1nlhe/ffd9XrsccuDg6nj3jbjr+Ge9naWfDfZZuOgKeqy6pkN9DaJD5kCxvb82OCIh2wMps0Ga5XUNMqrLT6mUi9gbXUjf8PSb4vPCmZCejglH3oxf5jpP6xj3ceW7del7vynVceWPFjjnNZYW435z51LYWFhY7PnFgJ8XqY8+nU7e1URVD6kKLD6x4NmBj41cNSSRxVlODzaY6tu5Xufn2/b64surtMpuWILwtmHt6XPdHA+dr/wCBxfM1oXOcUsgRiixMC1jpFuZ3PYe8PrgUcLMKmdJoZOUpOpiPejcbkW87nt5WvgvZVUVTSKZpoTGt/wCTVgzm1hquSFAvfb4Y93PzTLLzMb7ar5nT8OWGPl5T0y3DPib/AOq5f+n+zEP4xn/h/lJ/6Mb8R8TQHNaUiRdMOoO9+kFgdr/Cw+uIPxLz2KraHkyKyxhy7g9Kg6dyfyO2PjZfxTKT4/R+x4L5PJwZ59pMb/0H2dnVTJGPemqRpHwVdN/7TY9N5THpgjHog/Zjz7wHk5zHMUdVIp6fZL+dj3+ZO/0x6MUWFsejDHw4yPk9Ry+dy5Z/Gs4HHjlCWy827BgSfIAHBHxE8U5IKulkhP31I/VjTgBvhPDy6LNqke9HT6VPp0SP+0L9MV7IkK0cultXSxeMjtbSodT94gd/T64IHAXCk9LBmdHUrp58Vo3vdSdEiHf9JT9cVDhB9UJSQF+UxDxke6rXvY99vtCR8BscWMVTlYDci/Tt8z3wR/DLMBTIOYjjWpYEnYqWXSVU9hsfniCzfhKOKRGBDR33VdRLBGBc+qDQR38zt3xM5fS9yqlUsBGCTcL6b7gemKzsR58y5qfxcq76h0sxU2vv8f8ADDdKgPKInUh9LMAws1la2oMNvT0O49cVFLjEpQ8Qyx7E6h6Nv+vviaTa0JVFG0awx/DJsxvuNLefY9we2Ok8iH3rof53b+0On62xC/vnFLfUTGT3v1Kf8v1YkY5iF90MoGzIb7fLue5+mIrWoy+3bE3wtXneJj8VxA08ysCYnt6gdh80It+ofPD3KZW56XA+Y+XmD/nguPqZZzM1JnMToi6apQj+pIJBN/UdOKr4hcLzx1Us1uYkjFwV3KjYWZRuADYau3bzxbfFCjPMopQQmmYIZPvLqII+FtjjlxxlFUtXBV0al308trWtsbjUCfdIJH5Y8fLh4pZfa+z9P0HVXgz4+TGyW4WXxel1brv/AGC6GukjIszCxB0m9jYg7qdiL+WCtmPEpqcjmmA0sU5bgdgdSq1vhY3A+PniP4gymvr0QTxwU0aG7MSL33GrUew9Bf53x04goaGKjSj9tEITrYKNes7EFgLn4jffGePjy45l37fi9PVdXxdZlw3wazmW74e81Pbt62qlnWQy+yQz+ziNEQKzhvfBPSxSw0m5t3Plhz4d8XCjlZZmKwSC52J0sOxsN9xt9MSFFn9FHTGmPtFeGsxGkgAjYWubraw23GONLAzMopcnAN7q82s/mS2kD9mM+CTkmeNdf/Tcukz6bnw7burbJr/Ld/ZDcWZW/t0wjSRw7ll+zIvq3NtrEXJFxscT9VQ5lU0EFN7PZE95mYBm0+5cfdAB/PbFlo8szh/fmp4Rba0YYj4Cw2+uNpPDuWe3tldNKB91ekf/AD8sdMeGTet93k5PtO2ceOeWP3fpZLb/AKiCzvgMNDTmWrhieOJY3DkWsCxuDcEm5tvtiGqaLK6eJkaolqZCwIEXSLgW7kaSPLz79sX5fCqgsAY3JH3i7X/VtiZyrhOlp7cqBFI31Eamv/Wa5xvyt3epN/q8c+0Zjx44eLLKS9p2xn7bqiZHVB4ZIMuoZU5yWeWYnQLjST/P2Jta2L9wxlRpqWKFtJZFsSvYn1xK2wsdscNPm83P5naTU3v1t/elhYWFjbzljSaIMpVhcEWIwxzXOBAVBVjqDEEWtdF1Bdze57DGmWZ6KgaolLKJWjJ1LtpHvd9wbiw77jbACXjXwrnppmqcuJF92Qdvp6Ypc/Ekq9FTDOh8+W7aT+ibgYPp43jDaZI3UbknawGtEUm5GzFxZhdfibGzF81oKkjVAzXbQWKKACHVDfqvszr2B7/PEs21jnlhd43QC/vzEfcgqJD6MQo/7oviYyXg6tzJlVk5UAPuLsPzPmcF9KGkR7JSISZHjS7qLmMsHuDuouhsbG+3a4xJQ8TokUjLDZUjkkUKynUIWCsNtgSSLG5B9dsSYyekb5Obk5P58tnHCfCsVDCI4wL+Z9cTmKueP4evpc6PIAX9/lm9yNJDkKRuQb7bHDmn4uR1kfQ6rEUEhbT06iQSQCdlI3Ppv5Y05J/CxWTx3ELB0kRr20kDvqK2G+5BAvbYXFyMSGVcSxTuyIHBW99QAHSVDAWJ7FgD5el8B0zvKufGVB0t91h3GAVmXBVdS1ZljS9zcsD0t/WGDGONUYXSMuC7ICGW/SbBiO4Qkrdj21r5mw7S59qWNuTqWSJpfeGoCPTqFrdR6hbffBLNg1FlRZw9QEUge4gIX9Inv2G3bYYmzCO5H54IbcPwVcfMVdIYnSw+8ASAw+BAuPgRivZhwVNFcwkMPQ/5Yu3O41W2h9N//nfGfZ8cq+CSNrlCp8xvY4xBmqN3OlvQ4Mu6Q4cQsyG6sR8sNDWqO5GH2SUstS9oh0+bEbYoeQZqQetQx/ENm/8AfE7w7Mrzra+wP5YY1XC8yfd1D4YnuE8oMYLuLE7AYjcl2kc/yCOshMUt9JIYFTYgjsRiuwcEVaFlTMphETcAqC4/SJP6rYuuGWbZgIYi9r27D4453CW7r14dRyYY+CXt+UvzU+fwzi6mq6yeUHdtThV29e+GlU+TU9rQpIy7bKW7etzpJxDZ5nMs5Jl3IJsi3sBfYm5sD88VmrDfAfrP+AxZhjPZc+q5s/XKrvJ4qxRC1PSBR+iv6lBxGzeMlSfdiiHzLH/LFFqF9ST+dv2YZtb0/WcbefexAXxcrD92L+y3+rDqDxWqvNYj+RH+OB1CuJCmjPlf6n/PFBLpPFOQ+/Cp+Tf5jEzR+JEDe+rp8bXH6sC6FDcC5uQT5Htb1Hxw6MbDuB+z/wBv1YaTY05fnMMwvFIrfI7/AEw9wB46t42Dxko47N3t/n+YwTOBuJnqFKSkF1+964lirZhYWFiCFzrN+U5UoGtGHS43La9JA+Q323xGLxm66v4owIUOesAHUAdiVBawsCbbGw+OJDPp6lX/AIuGPRcAKpUtrFwxIuvRcixG/r2xFy5vmIuRBqsGAUJsTsQSeZcbXXta59BfAPcwr0URGKOE80ksrIb3BUvey7EWNwRqLKq2v2Ytm6RrA5pEaS0rKsYseiREvGukhiwKte+wBsT5uP30rwD9gna4sp3uEJB+0203f11lbADG9fU1ZMZVCraOsqistjbUAWGoP5hTt0b6iQMBo2cK4nPs0bMFRrga1kuQO+gE2vtfc2uBbGlBmx0FpKeOPU8SvdNN1lALE7nUBcjUT63Atjvl2Y1oZOfGNHZiEOu2lrHZyL6gtwF+8fS+NKnMK1JpCsZkjBYKNI/COWRbSTdrg9R2v2wEfX5ykjKTRAlZSRqa2oq672UWLb67PsBvc74kqrOwKZZYoFLSMFkTTci6u3VZQT5dxYhrjuL86SuzC0peO5tHy1sot1Nr3B6trbYciqqzHGSmmTmDWEUaWXo1X1MxXpLi4Pde42BCNTiTWRaiDOVBkuLWLS8uxPLJPvB9/um/z0XiwKnM9iI06tFgQekLtYR9N1cAb2JUjbbD962v5jBYwV1mxZbgLzQqgAFDflHWSS24ttuMbU2YV7BtcSreNyoCm4ca9AuZCG7L5D3sBHrxHqJ10Ss+op27g38zGSQPv+moe9fFqyyQSRRvywnTYLb3fIgbDbb0HlivQ5nXqCDFrHkxXqIOrc2KW0nSNOm5BJHax7ZZmNc7w86JY1Y3kCrew0SbFjIbdYj8t9VvInAWZEAAAAAGwA+GM4WFgG1Tlscgsyg/liuZl4c00u9tPyxbMI4AI8S8KRJMkEGuR9V2u2wVd2vuNiNr+pwUeF6yExhI1CkAdP8A874p3EGSvBWSyXOidQL/ACNyp9L7fPtiPyV5KV9i7C5fmM1ySxJsB5AdrYrnvVF22MgYYZTmizICDv5jD/EdCxB8YLenPzGJzEdxBS8yncDva4/LADpqIGMMB3F8VzMKffE0mdM94IVGpP5R23VSfIL95vP0HxxD5nQ/jZnPxNh/ZFh+rFRXapQDuR9cMrr5sPrh7WqqgkgAdthck+gA7n4Yi3glf3bRL6mzP9ey/l9cUSdGU/F+pj/hiw5aYLi8ij5hh/hijnI2PeZyf6xx2hy+oj3jmYj0Y3H0OCizQ5VTs2oSxE6bW1ged+xPy+mHVZkO1/L17j64HOTZzqYRzLy3OwP3GPpv7p+HY4sBDJupKn+aSP2Y0y1zOl0Ys3hj/Kv8hilV+ZyWOvrHmbdQ+nfF+8J6EiN5T947fljNWCDhYWFjKofNqKdnYwuF1RaASxGltV7gaSNxtfuPjiPTJq0Mp9puAylgWNrC220Yvtfta5tfFoxSvGCiklyyRYElebWhjEIYuDqFzZN7aNXfbfAXS2M4DFZwxXUpo+VJUOWmmmtEkrxQK0S6E0SM33/J/O/xuzn48zZnjgRpBVGkRzAKZNRl52lg4ZbopiGu+wFx274A5WwsUTxNr8zWngiy6JjLM2mWRN+XsOxOyAknrPYL5Eg489cX5RV0VWY6uQtNYPrEhcnVuDqO9++A9g2xjA88DM6qKnLS1SzPolZI3bdmQKp3J3azEi/wt5Yg/GXjiZo56ShDERKDWzJ2jVjpEeryJJ6rb22/FYCjl+eU87OsM0UrR2DhHVit72vYm3Y/TD7AF/c4ShZK5jsBHGT8g0hOKzJmFXxFmXK53LVtZjRieXGqAsBpHdiALnvc+m2A9QYWPNnhhx7U0FetJUOzQtLyXRiTy21aAy392zdwNiL+dsd/E7i6pzDNDQRSGOFZhTqoJCs+oIzvb3uokAeQHqTgPRt8LHlqlzut4fzFoeYXWNhzI7nlyIwDXAPukqdj3B/O/p+iq1ljSRDdXUOp9QwBB+hGA7YWFhYBtX0KyoUcXBwPMzojC5if4mNvUf5jz9cEaaqVPeIGIHP6qmmQiQ3tuCBuCPO+KzZKH+QcUSw1JRo3FmC3tdSDc3vftYd/iMGCnl1KG9RfAdy+qhnqjE1isZDo5tv37DyNvX1uMFOkzaIKFDWsLb4VMUnjDC+NY5Q24ION8RsO6/J1gqnCiwlOv87AH9mK/wAQRabk7AYufH4MYjnAvpNiB53NgL+W9sVnN6AyIHc6r7hR7g/Lux+J+gwA+n3Or8l+A9fgT3P5DywwlnN8WGrpbtYm3qcR0+YrHcQhV02LSHqHYk36QwPui3cb+eKhtT0krfcf6HEnTUTjupHzBGIT/aBQQGlc2fq023Fz2+i7Hb4d7zNFmz6Q0EhY2F0JIsAwW+4tvv5nv5XGGw/myQSLZhfEll+sxFZN3TpLfiH3W+ZFwfip9cOeGOJIqhhFLpV2NkcDSrm5FiD7pNu42w7zqiMRJGx7f+xGNCurBrmWP8Z0/XbBtyTLFp4UjQbKAMCXgelM9cpI2TqPp6DBpAxmkLCwsLEUsLCwsBi2OZpU1h9C6wLBrDVb0v3tjrhYCC4x4vgy6nM05+CIPedrbKP8T2Ax5Yr899ur/aK4sEkkBk5YuypcDSgPoosMesM64XpazT7VBHNovp1i9tVr2+dh9MRZ8MMs/wDsoP7OAoMPi1EuXVq5dTmGKkjiSBmO95n5eorvYgksLk3PfA/i8SY0yiWgWmPMn3lqDLcu5cMWK6Lk2AHfHoThjgGkoIpIoI7rK2p+ZZy3oDcWKjyHz8yThvxd4fwVlJLBHHDC7gWkES3WzK3lY9gR388AD/A7POXWtSFAVrUMZa9imlJGuBbqv28sRHDlY+S5whqEYch2SQAblGUqWW/e6kMPXbBp8NvCL9653meZJyyaV+z0lTe5IJY+W23rjjxhxJlNSZfaKSSrWlYJNPHGCsRJI0l9auRcH3bjACLKKA5rnhanVgklSZiSPcj5mss3kNv1kDHTxHyyXL86kmKmzT+0xN5MC/M2Pwa6n5YOvD+b5PSQp7NLSwJKnMHUFdlAO7ajrNrEdXmCMN+LOKMsmFLFURiqjqmtDIqq8QOoKx5moaCL723AwAN4+zkZxmavRxuTKscaoQNRYDfsewva/oL9sensiy/2emghvflRJHf10IFv+rFU4ZbI6Xro3pVLOItavqYs99KBmJbex2B3ti84BYjc5zAxr09z2xJYZ5ll4lW3YjsfTBKptZUHuSThhDIXve1vjidqsmkU9Quvw3H7L4ha6nKjpU37YrnZUVk3DsUUhcNf0BJsNrdvltibiNzscQ1HRSaupWt8jiwUlPcdKk/LfFSHENaYyOqxJ2F++LZQVPMQN64gaPJHc9XSv6z/AJYskMIUAAWAxK6Yy+5vmlAJomRhe4wOI5dGqCTZkNhfzHlgpYq3F/CftC64+mRex9cRoIM1l01ABsFbmC5bTuNPn/Vvt53t54rebUpBYH7zk387Egk7G33rYs+d0DHVFUKUYm6sewYC17+hH7MQM+bFDy6tSTc/aeeklb7dn2Btv5jewtiiCqo1UCw3BNwRsfTcfsw54brCspX7pBO7FQCNwbj5du17YxWpAwJV9xYaSp32Xe/zLbeVsclr440Kr1G4NrdDbW7W1bAsPT4YgczVRSzKNLNIGUb33fULHYGwsNvXBV4ozXUov7xVb/MqL/rwOOH8oeSVZ51IRTeOPzY+QA7gYLXCvBzzSCepFhe6piwTfhxkHIp9bizybn1sew+mLjjVEAAA8sbYgWFhYWAWFiA4lryjovtAplMcj8yybtHo0p1gi1mZiBuQuxFjiq0vFtWsjPMylSQFi2VULmZes6NWleWCd9uo/AAScLFUyXjRpZJVkSNY4kLGRJVYHlhC5AvrKHXcMVAsBudQtELxtOsSrIumUSBnEg0OUaWEqiJYhm0ylP0L9zsBCwsD+Hjucc06YJLMltEnSOasIUBm0rYFmJLMNzYfDv8A7w3B6oo1F4yftNdo3Ulmulw+4tZbkdytt8BecLEJm9dKggYMtjKBIFXUWBVuld9jcehJtYWxDZPm09Q0RMksbGeXXHywi8uMBtJWSPWSNSR6gRe5OAumKDUeEcQkqTT1M0EdWCKiFQjK1ySdJZSUO7b72ubY6z8YywzTKSjKpYgOwQWjlqAVUgXaRlRQoP4Scbrx+/SdEBvZtIm67M6IqEFbLKC92B2AHx2BufCKFZoJIZniWCB4ETSrbSLKGYlhuxMrNv5/DDWm8GxGlIq1kn8TlaaK6JbU7K2/wuvx7nE2ONH9mhmKR3aXly9RsgF9VhbU52Huahvfcb465Jxc1TMkarHp5euQhiSDy4WKgDa4aW2/kPjgITg3w5khrpa2pEKM+6wwM5iDkENKAwGkkFgBvbW++9sEPFGyPiSZqiNGmV1YkuTotYxysuhlClRdN45FDrpNy19nvGucyRGIwyFQUlc6TEATHy7auaDqUajdU6j5YC2YWKE3iQ15AqRdBuC0hAZLkBRtfmEi4UgX3+ZdS8VSS0rutkYPAAYnQkLM6dJaVdCyBSQbiwuD54C545yU6t3AP5YodJx/LeOELG7sAmpmA6zKidWgaWAVxcoCpIuCLgYzFx/NrClImMkqKq6iCvMjpwBcgXHNlJv3sO3mAui5VEDfQv0w5WMDsAMVaXiQywRScz2aKWRgZem6qiOf+YpVSXQjcHYepxGjxEZYlAWOWQkKDrVdQIp9EpBICo3Pv3A7AHfAX3CxR248lsWC0+my95fdblNM6FhdWIVQoZdiW87EYdQcWSyU87lEiKqrowJbSjyyxFnBAF0ETOR28vLAW7CxR6jiOWKZUinWpRSSzNpuwEc7lAY1Clxy+4sDsLAhiXOdcRyGCJ4yY+YhkBUoGKmeCNLGQaFJjm1XOwNvLAT2a8Pw1C2kQH42xS8y8JkYEI3T+FhqH6+35Y3j8QpItEbKshOtSzuoIYPNo1FBoICx9TICO52tYyeWcXOfai4R+SjSDQ11bTEhKxvbqUNquTuDIowFGl8DAT7qflqH/qxJZT4LpGQbKvxtc/Uk4sUHEM8ntTmSJFhg6Sh1x69co5mrQSVAQDzAs1wcRM3FlQocLMWPJeNSwiYrMWco2qMaJNKI5uAAdO6ggjF2LVlHBcEB1W1N+Jtz+vE+q2xVMyzhlkN6jk6Io3SOyHmmQvq94FjuAo0EaTubjbGOHOKJZHSKQIxkaQhlPZI2dWvtbUp5I8riQHEFtwsDqi43qECLKYy5iL6pDojKtqkRtQGx0o8Vh95b+Yx1l4xqmcOghVCGZYmJ1ER+1atR03B+xGw7G3xwBAwsUPMOP5IJWj5XMsbhu2zdQG3oGC/lhYATzfugq97BoaRrEEXic7jsd5O49cYbx/rje8NGb9/sm3ve9/tN+5+p9cDLCwBMXx9rhe0FGLgKfsm3A7A/abgX7YfU3jPmc6SSrBRMIQHclLMouFDWabUd2AuPNvjgS4nuCq9Y6tVlNoZg0E39SYaC36JKv81GAvlR4u5lGsYamoAtQt0sgKupcrc2mItrDDfzBw2rvG+vjkZHp6HWrDVaMt1JsDqEpBK9r32wzeWJacoWTmZVJ0EH+VMoIa34wtWqsP5jHDLh/LYvZI5xAatue4qUFiwTSmi97tErXkPMA79ztbAWOr8a8ziihkaGi5coLR6UY+42k7CXpIPrhvS+PeYu6qkNJrZtK/ZsLlyB3Mu1zbfDTJzG0GWpLHHJT3qFqGcX5aGUknX/AMpgvULWJNhve2NKXKIGjpSkSq3MpleOWMEyB9RZ45ATzFZTd0I6CB6YB5VeOuYK7K8FHqR7N9kxsysfMS2JBvv88ch4+V178ijvctflN3IsT/KdyO5xwzOhHsxi0hIY80nWUhFvFEwh0km2pRbXpPnaw9Mcs4yvlVAiioVdvaGMDPp5MkWhrKCComWwVw5a+1id8A7Hj3W6QvIo9Km6ryWsCDcEDmWBvvfG0Xj9XKbrBRqTftEw7m57SeZ3xTuEJ4lq41qFUxSXjcsoOjmAqJBcbFGIf9G2LBnFJTxUwdeSZqfXRyqFQh5TZhMBp6lC8xdXrEp+8cA//wB/Vbv/ABei3bUfsW3JFiT9pubbXxqfHessoNPREIbqDCx0m97i8mxv540yumpKiOEsIEaqgakC6UHLqUuVmPT0qwMQJ9ZW/CLRuUNBPNUU1oUDRWp5mRBZ4AG1E6e0io97+bDAPa7xoqpra6ek2fXYJIoLd7sFmGv9K+HTePlcVKmCjKsbsphaxJNySOZYm+98RHFa0+hJaVY7VgTRGFTVFyrxyDt0F5AGHwviR4S4Y0R6pKRpmhrGjqFWEzkokYvGugMsbaieokA3FidLDAdl8eq0EEU9FcAAHktcBewB5mwHkPLGr+PFad+RR3HZhE1x5bHmXB+Iw1yvKoNdFrjQ08sb+2SEAGNw8ocFu8JRBGVUWvtsb2xquVU4KgohpGoOYZ7dQn5Bb3+4cVH2fLv2sLb3wEzl3jBmLUr6IKIwwKutXVibM6opIaa79TC5333OMZp4w5hTOYpKagBMamyxFlKSKJF3EliCrg2+OGeYZOYYcwSGMGnNNAYJFUEyjnQMX1jdz7xYXsvawtjbPaLmCqV4ATFl1JJHJyzzA6pSIRr7npaQFe3SdrqcBr/v2rLk+zUN2tc8lrmxuLnmb2IBx2X90HmA7RUgv/2T+pP/AFvqT9ThlnHDfKpixhjaVJ6fQY47oySwuWsbkzqWVbsR71wMPcxyOB5qqOSFIYYczhiWVE0FYJXnEl2+8oVYzc9rjyOAcDxWzKWmUpTUZjeT2dVjRg+tgxCqqSh0JBaxFu+3fHaXxPzVjEnslI92aGNVQut1ADxnTMV2GklW7AA+V8NKKgljWNJNNHozWMq4QBY10Npe52db2s7Eg3798PqWtRpKaVV9gdKudjTbESkwFiwEnul7LT/gu/SBuMAzrPGXMIRGz0tDpZSI2WLUpUEqyqyykWBuCvx+OOEf7oCvW2mGjFhYWicbWA/6z0UD8h6YjOKaQVMFJyIuQ4WctR6towh5jSjWQ4D77MSfs7C4AxpWZOkfIIjVqKWKDXUhQSrMYzOdfdZFbWnLP3fu+eAlovH+vUWWGjUWtYRMBbfbaTtufqcYTx8rgAogowALACFgAN9rcz4n6nDWTKog9QrwRgpVxrSaVuJEaRgyi38unKCvrN/Lfq3f1NEiySaaOC0eaezr9jcGFy9wfxdls3cX2IuMBzf90BXkgmGjJW9iYmJFxY2+02uNsck8d60ScwQ0obTp2SS1iQTZebYEkLc2udK+gxSOI6EQ1c8aghUldVB/CHIXv36bb4jsATG8fa4ixgoyO1jE1tjcf8z13xk+P9cTcw0d99+U33u//M87m/rgZYWAJMfjxWqNoKPck7xOTdiWPeX1JwsDbCwEjlfD89RbkoG1PoW7opLWvpAZgWNvTHCtyySLSXAs41KQysCAxU2Kkj3gR+WJXgWqWOvp5JHVI45A7MxsAB3+Zw94ZeBI5xIYmnV4zHzGXlsg18xVZ0dLk6PIEi9j3BCvT5W6RRzEDRIWVSGB3j06gQDdSNa9/XDaNCSAASTsANySfK3ni41NXE8EIjamQierflOSyIkqR6BupJ/k2CnvcITa+ITh2tijcmRXLMNKOrqmgk7tdlYX07A+Vye9rBtBwjVM0iiMAxPy5A8kaWcXuvW4udj2xyHDc/J5+leXYm5kjBIVipIQtqPUpGw8sXCpzyL98ahkemejkqjLIJ1STUrElmQaNYupIATqBtftfEfSZtDy5VmEDUvLmFOhVDVKWZ2hAcDmKVdgTqOm2rvsMBTUQkgAXJNgALkk9gPXEkvDc+pl0qCgBfVJGoTU2kBiWAVr7aTv8MSfB+b08NXC7LyyquOYzF0EjROsblQtwFlKttewHwxIGjpJuQJZaeKREc1GglY5bOOSgKKVDkatTAWAI7ttgINODastIpiCtE+hw7xpZrXt1sL7b7X2xG02XySCQohYRKXcjsqggEk+lyB+eLnTZ85rHaolopYHmDzhlDrp0qCIwycwWToGje6j0vjGSZzRCKrjVZIlaGUDVKo5haRTGPcJuEUDckDq82wFFRCSABck2A+eJpuDqq6jlg6naO4eMqHjUsyMwayMFBNmI2GGFZlxjaMa0PMRXBBPTr8muAVI/ZYi4IOLZUTezRRRUtXSyBZGkck35kjxFCSskekRhNSAN31En3rKFcbhqoEhj0rdU5jESRlFS9tTOGKKLkDc9yB5jDPMMukgcpKulrA22IIYBlII2YFSCCDYg4uE+exB1RFpby03LrSLxwMRLzFK8sCzqFjJKCxYGwPnF8SZ9TzzDTEzRRQxwRWcobRLbUQQx6mJIBOwsMBGVHDs6RmRkGldOuzKxTmC6a1Ulk1eVwMSVFmM0dNB9idCzuYXVmTXJ9nqU6d5LWS1rEXIv6PYKmCKjqIZZI5FfltE0JImdw6mz9wEVGkFnGzBSL4nsr4oolSle5jMc85jR3VxDrp0jhYqsYJUSIDt1XDMblhgKbU5NVVFTLqVTM2qaUF4106n6tV2AQ6mA0mx3G2ImtpGidkewZdjYqw7X95SQfyOLdLmCoIeQaRakxutT0xmBl5qNFs6mIuNNyQOwXzviM4lp4ZpZ5qYxpHGsWpVDKrOyqshiUjZeZqIUkHTuBYEAIWjoZJSwjQtoRpGsOyoLsx9ABh5Pw5OkImZVEZVWH2keqz20nRq173Hl8cT/BebUqRyRya4y0E4d+YqrIXiZEUAoSLX23sCST5W5x5qho5UqvZ5LQotNoVPaA6smm7qobSIwwYOd+m3qArU2WyJGsjrpV/duQGYb9QW+orseq1vjjtlmSTVH8kqkalS7OiAs99Kguwux0tYD0xcOKs3pJvapGEMgZ4jSCIaJVQWDI5A6QsQCdQPUBp2viF4aggaUytJHCsRVkhlkb7Rx2uypsgO52vbYd7gGJ4UqQjO0YVULhgzxqwMZIcaGYMSCCNh3GOI4en5Rl5fQE5h3XVoLaA+i+rRq21Wtiz0edAtL7dJS1EB5zMQqtMZJNbAxtoEi3lIYG4UAm/pjoc7hUmoEisGy1aXk/f5ohWAqV8l6TLq7W+O2AqlZw/PFHzHjsoKq26kqXXUodQbxkqCQGAvbEbgg5tWwyy14jmRhmE8Rh7nQDKZWLgAlNFwlrX3NrjfFRymeOCcmVTJp1BdDKAH7K92VgwHcbWO3lsQyvDdRqdTHoMao8msqgRZApTUzEBdWpbAm++O8fB9WzFBF1hnXQWQOxjAZwqlruQCD0g99sXGqz2mE1S0UkcjSU9KnLqGDQSmNI1k1EKvWhQWuRc62B7DHAzQe2z1kFZEH1nkCZ36WdAHlvyzdVYkILAmyk2AswDo4kIuH520/Z2DxmVSxCjlhiuu7EALqBFz38sbUdTToycyFn0tdyslg4F9gCmwO35X9drTnD01Y1EPaRFaBhM8jhtP20kgSyRjqIcW+6BYbaTgK0/ClSrsrR6dCqzMzoIwsluW3MLaCGvsQd8NxkU/OeDlNzUDFktuAilmJ+AUE39MWypzsNLLDJJSvSyRwiweQrGtOCkIVgqu8iqWuALNrJNr7Pst4wpJa2WRleFXWRdZkUAximMEKEFGN+xO9tRBNwowA2wsdJALm3a+24O3lv54WA54WFhYBYWFhYBYWFhYBYWFhYBYWFhYDJxjCwsAsLCwsAsLCwsAsZGFhYDGFhYWAWFhYWAWFhYWAyuMYWFgFhYWFgFhYWFgFhYWFgFhYWFg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6" name="AutoShape 10" descr="data:image/jpeg;base64,/9j/4AAQSkZJRgABAQAAAQABAAD/2wCEAAkGBhQSERUUEhQWFRUWFx0YFxYYGR0cGBweFxcYGRocHxocHCYeFx4mGhgYHy8gJScqLCwsGx4xNTAqNScrLCkBCQoKDgwOGA8PGjUcHB0pKS0sLikpLDUuLC0tNSosKSw0LCw1NTUsKSktLiwpLSwsLDU1KSkpKi0pKTA1KSksLP/AABEIAMIBAwMBIgACEQEDEQH/xAAcAAABBAMBAAAAAAAAAAAAAAAHAAQFBgECAwj/xABPEAACAQIEBAMFBAMNBAkFAQABAgMEEQAFEiEGEyIxB0FRFDJhcZEjQlKBgqGxCBUYJDNiZHKSk8HR0hYXNEM2U2OisrPC4fA1VHN00yX/xAAaAQEBAQEBAQEAAAAAAAAAAAAAAQIDBAUG/8QALxEBAQACAQIEAwYHAQAAAAAAAAECEQMEIRITMUFRsdEFI2FxgaEiMkKRksHCFP/aAAwDAQACEQMRAD8AB18SdJwxVyqGjppnDC6lY2OoXC3Fh1C5AuNtxjbhKgWeupYpPcknjRvkzgH9WCb4xZy9DndJNDtyaeMqo2XSJZbpt2Ur0/LACmjyeaUsI4pH0EBtKk6bnSLnst22388O/wDZCtuR7JUXXTccp7jWxVLi22pgQPUjBS4koUj4UhZAAZpUlkI82kdyb+ttl/RGK1wtx1PUVlBA9rc6kR3uSzineTRf8pd/iinAVV+C64HSaOoBuotynvd/dFrdzY2wm4LrhIsZo6gSMCypyn1ELYMQLXIBIufiMEzxo4nlpMzZY7Wkhp3N77NBO8iEfG4I+ROJrxekTlU2ZoxBamkjjI8zUIujcdrI8zfo4ABGBtWjSdV9Om2972tbve+1sSlRwhWRozvTTKiEB2KGykhSA34SQy9/UYf+G2YRwZnTSyqWjjcs1lLaQEbrsN7J759ApPlgr8f8GIKWtzDLpw6VMZaoj1a43XWrs6MD0sCL2N9iwFu2ADVZwfWxBTLSToHYIpaNhqZvdUXG5PkMZj4MrmkaNaSoMiAF0EbalDX0ki1wDY2wU/HE/wD+ZlnyH/kJh14VuW4hzEsSTy23O/aWIfswAYrsgqYUDzQSxoxsrsjBSRfYEixOx+mHVRwZXIFZ6SoUMyqpMTAEubKBcbknsMFziuVk4eqVROcr1c2twRaH+N33B3JuAvSLdXf1c0rJmPDVO0p/4V4+YfMLTyBHP9w18AG4+Ca9mZFo6gsltaiJyV1C63Fri43GOf8AsnWfZfxWf7b+S+zbr6dXTt1dO+3lgueAGYNUVmYzPu0mhz82kkP6r2xXMrmEdZk8EcvNiadKhib9ErzvG6AH3QAgFvMgsO+ApJ4MruYIvZKjmFS4TlPqKggFtNr2uQL4az5DUJMIHglWZraYihDnV2strm+D5X/9LoP/ANQ/+CXAz41jJ4ilIBIFXHc+m8YF/TfAVHNeHamlCmpglhDX08xGW9u9rjfuMa0eQ1EsTyxQSvFHfXIqMUWw1G7AWFhvgofujIi1dTBQSeQdgLn+UfyxYvBagAppaVkbTPTpI7WOktKZQRftfktAbfHABDK+GqqpUtT080yqbExozAG17EgbG2NDkNRyWm5EvKRtLSaG0KwIGktawNyBb44vnhTm/wC9tVUPMxVEeOCUfds8jIWI/msAflq9cXTjrhGNa+BLH2evroJHA9zUiSrKp/r60YevX6YAKU3C9XIoaOmmcMAylY2NwTpDCw3F9rjbG0PCVY8aypSztG1tLiNip1NpFjaxuxA+eCT4s589Dn0M8PeKCOy9lK3kBTbspFxiX4fjV+EnEj8tWkIaSxOkGrS7WG5sN7YAJ5llc1O/LnjeJwAdDqVax7Gx3x1ochqJl1RQSyKSVBVGIJClioIG50qTYb2GJLjurZ66VS2tYSYI3JuWSFmRCW+8dIHV54I/jfSCjpMqjpzoEWvQV23VYSG2873N/UnACNcnnM3IEMhmvblaTzL2vbTa97b46f7PVPP9n5EvP/6nQ3M93V7tr+7v8sXThTNnqczkzFoyXWSJtMdz1PIitYAXP2SzNb4YsvjDlTpnlDLCdLzcoK3/AGkcoUH6GPACo8L1YnFP7NNziuoRctten102vbY746RcHVrSPEtJOZIwC6CNiyhvdJFri/lj0lKIJswy2sT+UngkC+hj5Rkv8wXA/M4q3Av/AEpzP/8AG3/mQYAJvwpWAITSzgO/LQmNrM9yNI23a6tt8DjrLwXXLq1UdQNK6mvE+ykkAnbYXB3+BxdeIZRFNDHHKZFnzF5pVN7RyRVLRqoH3bo5JP3un0wYqy65zrXqdcvbTCDZnvUX2LWQWsBuR7w+OA8rUNBJNIscKPJI3uogLMbAk2A3OwJ/LGK6hkhkaOZGjkX3kcFWFxfcHcbEYv3AWoZnJVGFlaOpReUgJKNNOeYLKOywrMMOf3QeVcvM1lA2mhU3/nISh/UFwAxvhYxhYDpT1DI6uhKspDKR3BBuD9cXbOvEsVc8NVNSq1TDEEVuYeUWVtSSGLTvYljo1WJtfYWJc/g+5b/SP7wf6MM6vwVyaI2kllU/hMy3+mm+AEtL4hMcuOX1MfOiDh42D6HQ69TC+lgwN28ttXyGGlJxcqV0FT7OOXT6eVArlQBGSUu5UljqJZiRuSew7FtvCjIx/wA2f+2f/wCeOkPhBkjdppfzlA/agwAl8QuNxmlQk/J5LKgRhzNYIUkr91be8fW+2N858QpKjLKbL2QAQNfmarlgocINNtrBrdz2GDNH4B5W26tOR8JQf2Ljf+D7lv8ASP7wf6MB5/4Wz72KqSo5ay6A45bGysHjZCD8LN288TH+3Qio6ikpITClS+qQtKZLKOyINK6R5FjckbYM7+AGWAXJnA9TKLf+DGR+59yz+kf3g/0YASZn4mLV0lNT1lMJTTMCrrKU1qqaNLDSe9luQR2NrXxpwb4mtQ1dRVvAJpZ7g9ehV1PrNgFa+4UD0AwXv4PuW/0j+8H+jC/g+5b/AEj+8H+jACx/Fw+yVVJ7JGY55HkXW5bQZGDm9lHMs/UO1tr3tiJ4d8QpKTL6uiVAy1PZ9VimpdL2Fuq6gDuMGn+D7lv9I/vB/owv4PuW/wBI/vB/owAf8OPEj96TMRT85pdIuZNAAW5tYIbm5741y/j2GEUwjo7GCo9pducbyyBbC55fQoNjYX2uPMnBi/g+5Z/SP7wf6ML+D7lv9I/vB/owAzm8YFbM0zH2T7RITFo5x0m9wGvy/wALMLfEHy3Z1fiXFI80ho7SVFRHNI3ON9MLBljH2fSLjc/5DBFl8I8jWYwNUOJlUsYzOuoKF1kkaNhpGr5Y4Dwx4fMJnFWeUGCGT2hdIYi4UnTsbb2wFPzfxgjqaoVM1CCywNAgE5GkSaw7D7PdtLkD0/Y2yTxZ9lrXqYqdhG0SxinNQ3LUqqKGHRv0xqO354vh8LMh1xJ7S+qYK0S89buHNlKjRuCQQMP38DcoEqwmSYSspdU5w1FVIBIGjcAkYAP5lxnBKK7+KaWrHWS/ONo2U6thyxqBcsd7bG3lfHbNfE+eeipKYraSkkV0nDdR5YIS627gEb3N9PxwU/8Ac3kvKSXnScuRgiPzl0szNpAB07kkEY4VPhVkMc3IepdZv+rM6htxq7aPTfADjPPElaqoSrkpV9qSIIrcw8rWpJWTladyLmylrXsTe1j0ovE5Uyr97TS6kJu8nOszXlEjWHLOm9redu++CHWeFWQwiNpapkEqhoy1Qg1Kdwwuu6/Hth4PBLJ+YkYklLuhkRRMt2UWuw6dxuN8ADuKs/SrlRooBTxxxJEsYYuAEvvqIBJN98TWYeIgq6alhrafnGlJCuspjLqU06XGk73VOoEEhT2JvgmjwlyIo0ntD6FQSM/PXSFZmVWJ09iysAfUHHZvBnJQ5jM0usMFK84X1GMyAe535alvkL4AQTcahoZFERjnknEzTRSlAAoZFjWML0oEdlHV9e2LJn3jGlXJSSS0W9JJzE+3PVYDZjyvxKjfo288XSg8KMhnR3hqWkWMapCs6nSAL3bp6RYHc47ZX4N5LUo0kE0kqKbMyTAgEAGxOj0IOAHGSeKvs88Ens+tKaOSKCMynpWWQt1NoOuyEINhsoOOuT+LS0+ZVNetJd6hQugzGy7qWN+XvcqtvTfvfa+UHhRkM6O8NS0ixjVIVqFIQAE3bp2FgdzjNB4TZFOFMNQ8gdzGumdTdwusqOjc6Oq3pgBi/HsOk2o7O9WtVM/OOpyjyMqD7PoUa/j5nz2sVR47Ma2OrWkUMsTQsplJDIzBxboGlgw773BtbFzg8F8meTlpLK0gLDQJhe8ZUPto+6WUH0uMM6jwvyBCoeqZSzMqgzruyNpYDo3IbY/HADPM+PEkV+XTmnlkqOe0kMzLfYrptpv7pPVf3mY+dg58RfEsZqkQamETxFrOJdVwwFwQUHmoN7+vrgjP4VZCHlQ1LB4QTKvPXUgW2osNNwBcX9MPYvBDKGkaJZJjIqhmQSgkK3ukjRsDY29cB5ywselv4PmW/wBI/vR/owsATMBbiGfmcQTRSE6FhMhAOknl0+vTq+7e3fBpx5y8UM3kps9lliIDhEG4DKQ0IVlKnYggkEYC8VWURKkn8qGKyvHd1OjlU8U1um4kBMhF79reeHE2V06NISJCsImDDme8YeT1X09N+adtx2wKT4h18+uJSrNMNACRLrGqNYyI7C66kRQQPTyxesppc4llQTS0UUjIy8mZVLvr0M7PFGDdyIluWI7dsXVS2T1TNflixoxidw6PILWLagtQkI903uNY2AN/hiQFJKpK+1SC4XT37sJtjaQgW5J7E98VvOMhzSAgGtojIxZ1DAxsxadJzYsNP8oi2Btttio53xpmlJKFqI44W2KjlDQQvNsVIYqw+2fcE9xiNWWTdSniZOY6SJua7ytKFe5OkBqeOYAAk398dW3ntg55TKWgjY9ygJ+mPJmecUz1SJHKUITSQQtmJWNYgWP3joVR+WPWGR/8PF/UX9mCH2FhYwTgNJ51RSzEADuTin1Xi/lsbFTUAkbXVWI+oG+Bp4zcftLM1JC9oo9pLfeb0v6D9uBNJJgj2DkfFlNWLqp5VcedjuPmDuMS18eO+HM3npJlmjD6QeoAGzL5i/7D5Y9D5Jxk5jRweZGwBUnvY/44G2K7hCqZMzkV35tUZEji5iiIoY0hR26bhgoJ77emIabgKsiRFRXlZKoyNOs6JK8ccBjpiNalYygfSV026bj3tiHl/EUUu17H0OJQHBdqHQ5BVrmZmcTCIpCmsTx7iKIkiVNGqQmVm3Ur3vjfijhKonq5aqEhJYYIxRsW2LhpWmVh5K6uqG/rfyxesLAC3M/Dmrnp4oA8cSUlMqQqy6y83LBeW4deUVYBVYhu7m2+JrPMhq52mlCKHbLTTxjWLCadiZd/IDSm/ni8YWAo0GR1VJNOaemhqFmEYSR5dBjWOFIhG4KMWjBUsNPfUdr74iv93FRGA0TrzqSmiSkkvZWcNM86lfuxsJBGAfK34cE7CwAvqvDCWUwQsQKZaCOGYA7vLCJOWNvuh5eYT5lRjMHA9atPEW0tU8uqllbUAPaJoBTwAH0WMkX7dPxwT8K+AF9dwhWy05CwRwtHQmijQShnkDmIMzuFCqqoh0jfdj2xY6XK6lcsniAk9oaORY1llSQgshRPtEVVC9ja22+LZfGk1QqC7kKPUmw+pwNbDSv4RrJadgsEcLR0JoooxKrPIHMQZncKFVVRDpG+7Hth7TZLWpLQyGGSVYDMWWWpjZ1MgSJDqVFDKI9Z0gX6u+LNV8aUaX+3RiouVj62+i3OIJfFOOV9FLTzTtb0Cj9ZuPpjFzxnu9GPTctlvh1J8e3zM6rg+s5EDwFI6sVFS0jE3CpWvLrI/EygxMB6oMbng+aGvgNOki0sMEUCtHNGhsJGklMisjNIGOkmxBNjvvhwc8zSUhVgp6fVcKZHu35C4v8AQ4ZfbtKIqnNlWQnTyotKtq9LgbH54nj/AAbnS33yn6bvy+pcPcCzLUyS1aiVJhUto5g0xPPKwZQo2cSQaAW30lSOxxY+AeGvYqONHH27KGnYtqLPYD3vMKoCj0AGI7JM4qKeu9iqW5iOpaCZra20gEqSNmO5HrsPXF1xrHLxOPLxXjsl77m5+RYWFhY05FjzP4xRFs6mVQWZhEFA7klFAA+JOPTGAjnUI/2lnmYAimp+eB/OSFQn/eYH8sWTd1Et1N0yo6MZYnIgsatgBUTruwJ/5MR+6B2LDdj9BP8AB3DdTDXQSTQuqsW6jY7mNu9iSD88MvDiMSZghfqIV3ufxW7/AD3JwQcxzuRM0p6cEcp42LCwuTZ7G/cW0D6nH1eS+TPJwnt3r4vH9/fP5L/VqRCeJeSTVE0AgjaSyNe1rDqXuSQPyxSue0YakromeA+9G3vx37SRn7rDvtscFLO84kjr6OFSOXKH1iw3sNt+4tireL8ID07W3KuCfgCpH7Tj87yzw7zxveP33Rct5MePpeXGXHKXXx9/oB/FWQGjqDFq1oQHjkHZ0bdW/wACPIg49Y5H/wAPF/UX9mPNnFw5lFCx96GYx3/mSLrA/Jgfrj0nkf8Aw8X9Rf2Y9WGXixlfC6ji8nky4/hT7EPxbm3s1HNKNyqEgeptsPriYwPPG6oK5c4Btcr2/rDGnF5vq6kuxZjcsSSfiTc46+ymMBmHUwuAfIfL1xL8EcP+2VqRkXRQZH/qp5fmSB+eO9Sq1Va/VoQNoiJF0JDAAE+QNifkMVnbWlaolisqoqWNmbzsQCAb9/y8j6YJvhlSOYJYJtJaJrqVYEFX37/BgfriiDiOnjcgRBj9638mGBJ1IARtvbF84CZJGeaAtHrW23a6MAe9ww6vMYMVY58sI7Y60meTReeoDyOHvtjDaRNQ/Emx/sk2P5H8saGOOT3CCfMdmH6J3GIu0xQcURybN0n49sTCSA9t8UGXLvTGaXMZITsTb0PbBZkv+FiAoOK1awcaT6+WJxHBFx2wbYlqVX3mA+ZA/biCquPqGNmVqhNS2uFu3f0Kghvy7YpOSZSK/MKpMwBeSI2FjZQLkWFvK1vrjrW55TUlYtJTUkTjWiOxvfUT1AX2uBbe/fHC8nbfpt9SdFPFcO+Vk3dak16+t+ieqvFCHYQQ1E5P4Yyo+rC/6sby59mMsatT0aRknfnPc28jpAX9v5Ygc/zrMKCSJ5DE9OZO8SaQQdtDDyNtx8R3xds+rlFFNKQxXlM3SdLEFfI+R374sy3vd9GeTjnH4LjjL4vTvb+Gvb5KnHBX1MjRSZjDFIPeihtqAIv8+3xxxzvgqCmgaareqq7d7Men4m7bL8d7XwM6GuaKRZI2syNqU/EHz+fng65Xm65hQsyg3dGRlB3DaSCATt57H4jHDh5MeXc13j6v2j0fN0Fwy8W8Mtb1Jj3952DXK+LI45kWiooo2dguqRi7nUbHzAGCtmmRLPC0YJhLffj6WH094eoOxx57RmicHs0bX+RQ9tviMegTxHElKlTM2hGVCSQTYva3a/mcOm5LnMvF7H270ePTcnFlwTtlPztv6gRXVcqVBZ5GeSKQ9ZYk3RvI327eWL3nmXUVbURLC/KqZoxLrXdS2xAZfxkXII36cVnxAohHXyFbaJQsqEdiHG5Fv5wbD/IaKB6RakTcmejcayRq1LfoGn17gW9TcY4cV1nlhe/ffd9XrsccuDg6nj3jbjr+Ge9naWfDfZZuOgKeqy6pkN9DaJD5kCxvb82OCIh2wMps0Ga5XUNMqrLT6mUi9gbXUjf8PSb4vPCmZCejglH3oxf5jpP6xj3ceW7del7vynVceWPFjjnNZYW435z51LYWFhY7PnFgJ8XqY8+nU7e1URVD6kKLD6x4NmBj41cNSSRxVlODzaY6tu5Xufn2/b64surtMpuWILwtmHt6XPdHA+dr/wCBxfM1oXOcUsgRiixMC1jpFuZ3PYe8PrgUcLMKmdJoZOUpOpiPejcbkW87nt5WvgvZVUVTSKZpoTGt/wCTVgzm1hquSFAvfb4Y93PzTLLzMb7ar5nT8OWGPl5T0y3DPib/AOq5f+n+zEP4xn/h/lJ/6Mb8R8TQHNaUiRdMOoO9+kFgdr/Cw+uIPxLz2KraHkyKyxhy7g9Kg6dyfyO2PjZfxTKT4/R+x4L5PJwZ59pMb/0H2dnVTJGPemqRpHwVdN/7TY9N5THpgjHog/Zjz7wHk5zHMUdVIp6fZL+dj3+ZO/0x6MUWFsejDHw4yPk9Ry+dy5Z/Gs4HHjlCWy827BgSfIAHBHxE8U5IKulkhP31I/VjTgBvhPDy6LNqke9HT6VPp0SP+0L9MV7IkK0cultXSxeMjtbSodT94gd/T64IHAXCk9LBmdHUrp58Vo3vdSdEiHf9JT9cVDhB9UJSQF+UxDxke6rXvY99vtCR8BscWMVTlYDci/Tt8z3wR/DLMBTIOYjjWpYEnYqWXSVU9hsfniCzfhKOKRGBDR33VdRLBGBc+qDQR38zt3xM5fS9yqlUsBGCTcL6b7gemKzsR58y5qfxcq76h0sxU2vv8f8ADDdKgPKInUh9LMAws1la2oMNvT0O49cVFLjEpQ8Qyx7E6h6Nv+vviaTa0JVFG0awx/DJsxvuNLefY9we2Ok8iH3rof53b+0On62xC/vnFLfUTGT3v1Kf8v1YkY5iF90MoGzIb7fLue5+mIrWoy+3bE3wtXneJj8VxA08ysCYnt6gdh80It+ofPD3KZW56XA+Y+XmD/nguPqZZzM1JnMToi6apQj+pIJBN/UdOKr4hcLzx1Us1uYkjFwV3KjYWZRuADYau3bzxbfFCjPMopQQmmYIZPvLqII+FtjjlxxlFUtXBV0al308trWtsbjUCfdIJH5Y8fLh4pZfa+z9P0HVXgz4+TGyW4WXxel1brv/AGC6GukjIszCxB0m9jYg7qdiL+WCtmPEpqcjmmA0sU5bgdgdSq1vhY3A+PniP4gymvr0QTxwU0aG7MSL33GrUew9Bf53x04goaGKjSj9tEITrYKNes7EFgLn4jffGePjy45l37fi9PVdXxdZlw3wazmW74e81Pbt62qlnWQy+yQz+ziNEQKzhvfBPSxSw0m5t3Plhz4d8XCjlZZmKwSC52J0sOxsN9xt9MSFFn9FHTGmPtFeGsxGkgAjYWubraw23GONLAzMopcnAN7q82s/mS2kD9mM+CTkmeNdf/Tcukz6bnw7burbJr/Ld/ZDcWZW/t0wjSRw7ll+zIvq3NtrEXJFxscT9VQ5lU0EFN7PZE95mYBm0+5cfdAB/PbFlo8szh/fmp4Rba0YYj4Cw2+uNpPDuWe3tldNKB91ekf/AD8sdMeGTet93k5PtO2ceOeWP3fpZLb/AKiCzvgMNDTmWrhieOJY3DkWsCxuDcEm5tvtiGqaLK6eJkaolqZCwIEXSLgW7kaSPLz79sX5fCqgsAY3JH3i7X/VtiZyrhOlp7cqBFI31Eamv/Wa5xvyt3epN/q8c+0Zjx44eLLKS9p2xn7bqiZHVB4ZIMuoZU5yWeWYnQLjST/P2Jta2L9wxlRpqWKFtJZFsSvYn1xK2wsdscNPm83P5naTU3v1t/elhYWFjbzljSaIMpVhcEWIwxzXOBAVBVjqDEEWtdF1Bdze57DGmWZ6KgaolLKJWjJ1LtpHvd9wbiw77jbACXjXwrnppmqcuJF92Qdvp6Ypc/Ekq9FTDOh8+W7aT+ibgYPp43jDaZI3UbknawGtEUm5GzFxZhdfibGzF81oKkjVAzXbQWKKACHVDfqvszr2B7/PEs21jnlhd43QC/vzEfcgqJD6MQo/7oviYyXg6tzJlVk5UAPuLsPzPmcF9KGkR7JSISZHjS7qLmMsHuDuouhsbG+3a4xJQ8TokUjLDZUjkkUKynUIWCsNtgSSLG5B9dsSYyekb5Obk5P58tnHCfCsVDCI4wL+Z9cTmKueP4evpc6PIAX9/lm9yNJDkKRuQb7bHDmn4uR1kfQ6rEUEhbT06iQSQCdlI3Ppv5Y05J/CxWTx3ELB0kRr20kDvqK2G+5BAvbYXFyMSGVcSxTuyIHBW99QAHSVDAWJ7FgD5el8B0zvKufGVB0t91h3GAVmXBVdS1ZljS9zcsD0t/WGDGONUYXSMuC7ICGW/SbBiO4Qkrdj21r5mw7S59qWNuTqWSJpfeGoCPTqFrdR6hbffBLNg1FlRZw9QEUge4gIX9Inv2G3bYYmzCO5H54IbcPwVcfMVdIYnSw+8ASAw+BAuPgRivZhwVNFcwkMPQ/5Yu3O41W2h9N//nfGfZ8cq+CSNrlCp8xvY4xBmqN3OlvQ4Mu6Q4cQsyG6sR8sNDWqO5GH2SUstS9oh0+bEbYoeQZqQetQx/ENm/8AfE7w7Mrzra+wP5YY1XC8yfd1D4YnuE8oMYLuLE7AYjcl2kc/yCOshMUt9JIYFTYgjsRiuwcEVaFlTMphETcAqC4/SJP6rYuuGWbZgIYi9r27D4453CW7r14dRyYY+CXt+UvzU+fwzi6mq6yeUHdtThV29e+GlU+TU9rQpIy7bKW7etzpJxDZ5nMs5Jl3IJsi3sBfYm5sD88VmrDfAfrP+AxZhjPZc+q5s/XKrvJ4qxRC1PSBR+iv6lBxGzeMlSfdiiHzLH/LFFqF9ST+dv2YZtb0/WcbefexAXxcrD92L+y3+rDqDxWqvNYj+RH+OB1CuJCmjPlf6n/PFBLpPFOQ+/Cp+Tf5jEzR+JEDe+rp8bXH6sC6FDcC5uQT5Htb1Hxw6MbDuB+z/wBv1YaTY05fnMMwvFIrfI7/AEw9wB46t42Dxko47N3t/n+YwTOBuJnqFKSkF1+964lirZhYWFiCFzrN+U5UoGtGHS43La9JA+Q323xGLxm66v4owIUOesAHUAdiVBawsCbbGw+OJDPp6lX/AIuGPRcAKpUtrFwxIuvRcixG/r2xFy5vmIuRBqsGAUJsTsQSeZcbXXta59BfAPcwr0URGKOE80ksrIb3BUvey7EWNwRqLKq2v2Ytm6RrA5pEaS0rKsYseiREvGukhiwKte+wBsT5uP30rwD9gna4sp3uEJB+0203f11lbADG9fU1ZMZVCraOsqistjbUAWGoP5hTt0b6iQMBo2cK4nPs0bMFRrga1kuQO+gE2vtfc2uBbGlBmx0FpKeOPU8SvdNN1lALE7nUBcjUT63Atjvl2Y1oZOfGNHZiEOu2lrHZyL6gtwF+8fS+NKnMK1JpCsZkjBYKNI/COWRbSTdrg9R2v2wEfX5ykjKTRAlZSRqa2oq672UWLb67PsBvc74kqrOwKZZYoFLSMFkTTci6u3VZQT5dxYhrjuL86SuzC0peO5tHy1sot1Nr3B6trbYciqqzHGSmmTmDWEUaWXo1X1MxXpLi4Pde42BCNTiTWRaiDOVBkuLWLS8uxPLJPvB9/um/z0XiwKnM9iI06tFgQekLtYR9N1cAb2JUjbbD962v5jBYwV1mxZbgLzQqgAFDflHWSS24ttuMbU2YV7BtcSreNyoCm4ca9AuZCG7L5D3sBHrxHqJ10Ss+op27g38zGSQPv+moe9fFqyyQSRRvywnTYLb3fIgbDbb0HlivQ5nXqCDFrHkxXqIOrc2KW0nSNOm5BJHax7ZZmNc7w86JY1Y3kCrew0SbFjIbdYj8t9VvInAWZEAAAAAGwA+GM4WFgG1Tlscgsyg/liuZl4c00u9tPyxbMI4AI8S8KRJMkEGuR9V2u2wVd2vuNiNr+pwUeF6yExhI1CkAdP8A874p3EGSvBWSyXOidQL/ACNyp9L7fPtiPyV5KV9i7C5fmM1ySxJsB5AdrYrnvVF22MgYYZTmizICDv5jD/EdCxB8YLenPzGJzEdxBS8yncDva4/LADpqIGMMB3F8VzMKffE0mdM94IVGpP5R23VSfIL95vP0HxxD5nQ/jZnPxNh/ZFh+rFRXapQDuR9cMrr5sPrh7WqqgkgAdthck+gA7n4Yi3glf3bRL6mzP9ey/l9cUSdGU/F+pj/hiw5aYLi8ij5hh/hijnI2PeZyf6xx2hy+oj3jmYj0Y3H0OCizQ5VTs2oSxE6bW1ged+xPy+mHVZkO1/L17j64HOTZzqYRzLy3OwP3GPpv7p+HY4sBDJupKn+aSP2Y0y1zOl0Ys3hj/Kv8hilV+ZyWOvrHmbdQ+nfF+8J6EiN5T947fljNWCDhYWFjKofNqKdnYwuF1RaASxGltV7gaSNxtfuPjiPTJq0Mp9puAylgWNrC220Yvtfta5tfFoxSvGCiklyyRYElebWhjEIYuDqFzZN7aNXfbfAXS2M4DFZwxXUpo+VJUOWmmmtEkrxQK0S6E0SM33/J/O/xuzn48zZnjgRpBVGkRzAKZNRl52lg4ZbopiGu+wFx274A5WwsUTxNr8zWngiy6JjLM2mWRN+XsOxOyAknrPYL5Eg489cX5RV0VWY6uQtNYPrEhcnVuDqO9++A9g2xjA88DM6qKnLS1SzPolZI3bdmQKp3J3azEi/wt5Yg/GXjiZo56ShDERKDWzJ2jVjpEeryJJ6rb22/FYCjl+eU87OsM0UrR2DhHVit72vYm3Y/TD7AF/c4ShZK5jsBHGT8g0hOKzJmFXxFmXK53LVtZjRieXGqAsBpHdiALnvc+m2A9QYWPNnhhx7U0FetJUOzQtLyXRiTy21aAy392zdwNiL+dsd/E7i6pzDNDQRSGOFZhTqoJCs+oIzvb3uokAeQHqTgPRt8LHlqlzut4fzFoeYXWNhzI7nlyIwDXAPukqdj3B/O/p+iq1ljSRDdXUOp9QwBB+hGA7YWFhYBtX0KyoUcXBwPMzojC5if4mNvUf5jz9cEaaqVPeIGIHP6qmmQiQ3tuCBuCPO+KzZKH+QcUSw1JRo3FmC3tdSDc3vftYd/iMGCnl1KG9RfAdy+qhnqjE1isZDo5tv37DyNvX1uMFOkzaIKFDWsLb4VMUnjDC+NY5Q24ION8RsO6/J1gqnCiwlOv87AH9mK/wAQRabk7AYufH4MYjnAvpNiB53NgL+W9sVnN6AyIHc6r7hR7g/Lux+J+gwA+n3Or8l+A9fgT3P5DywwlnN8WGrpbtYm3qcR0+YrHcQhV02LSHqHYk36QwPui3cb+eKhtT0krfcf6HEnTUTjupHzBGIT/aBQQGlc2fq023Fz2+i7Hb4d7zNFmz6Q0EhY2F0JIsAwW+4tvv5nv5XGGw/myQSLZhfEll+sxFZN3TpLfiH3W+ZFwfip9cOeGOJIqhhFLpV2NkcDSrm5FiD7pNu42w7zqiMRJGx7f+xGNCurBrmWP8Z0/XbBtyTLFp4UjQbKAMCXgelM9cpI2TqPp6DBpAxmkLCwsLEUsLCwsBi2OZpU1h9C6wLBrDVb0v3tjrhYCC4x4vgy6nM05+CIPedrbKP8T2Ax5Yr899ur/aK4sEkkBk5YuypcDSgPoosMesM64XpazT7VBHNovp1i9tVr2+dh9MRZ8MMs/wDsoP7OAoMPi1EuXVq5dTmGKkjiSBmO95n5eorvYgksLk3PfA/i8SY0yiWgWmPMn3lqDLcu5cMWK6Lk2AHfHoThjgGkoIpIoI7rK2p+ZZy3oDcWKjyHz8yThvxd4fwVlJLBHHDC7gWkES3WzK3lY9gR388AD/A7POXWtSFAVrUMZa9imlJGuBbqv28sRHDlY+S5whqEYch2SQAblGUqWW/e6kMPXbBp8NvCL9653meZJyyaV+z0lTe5IJY+W23rjjxhxJlNSZfaKSSrWlYJNPHGCsRJI0l9auRcH3bjACLKKA5rnhanVgklSZiSPcj5mss3kNv1kDHTxHyyXL86kmKmzT+0xN5MC/M2Pwa6n5YOvD+b5PSQp7NLSwJKnMHUFdlAO7ajrNrEdXmCMN+LOKMsmFLFURiqjqmtDIqq8QOoKx5moaCL723AwAN4+zkZxmavRxuTKscaoQNRYDfsewva/oL9sensiy/2emghvflRJHf10IFv+rFU4ZbI6Xro3pVLOItavqYs99KBmJbex2B3ti84BYjc5zAxr09z2xJYZ5ll4lW3YjsfTBKptZUHuSThhDIXve1vjidqsmkU9Quvw3H7L4ha6nKjpU37YrnZUVk3DsUUhcNf0BJsNrdvltibiNzscQ1HRSaupWt8jiwUlPcdKk/LfFSHENaYyOqxJ2F++LZQVPMQN64gaPJHc9XSv6z/AJYskMIUAAWAxK6Yy+5vmlAJomRhe4wOI5dGqCTZkNhfzHlgpYq3F/CftC64+mRex9cRoIM1l01ABsFbmC5bTuNPn/Vvt53t54rebUpBYH7zk387Egk7G33rYs+d0DHVFUKUYm6sewYC17+hH7MQM+bFDy6tSTc/aeeklb7dn2Btv5jewtiiCqo1UCw3BNwRsfTcfsw54brCspX7pBO7FQCNwbj5du17YxWpAwJV9xYaSp32Xe/zLbeVsclr440Kr1G4NrdDbW7W1bAsPT4YgczVRSzKNLNIGUb33fULHYGwsNvXBV4ozXUov7xVb/MqL/rwOOH8oeSVZ51IRTeOPzY+QA7gYLXCvBzzSCepFhe6piwTfhxkHIp9bizybn1sew+mLjjVEAAA8sbYgWFhYWAWFiA4lryjovtAplMcj8yybtHo0p1gi1mZiBuQuxFjiq0vFtWsjPMylSQFi2VULmZes6NWleWCd9uo/AAScLFUyXjRpZJVkSNY4kLGRJVYHlhC5AvrKHXcMVAsBudQtELxtOsSrIumUSBnEg0OUaWEqiJYhm0ylP0L9zsBCwsD+Hjucc06YJLMltEnSOasIUBm0rYFmJLMNzYfDv8A7w3B6oo1F4yftNdo3Ulmulw+4tZbkdytt8BecLEJm9dKggYMtjKBIFXUWBVuld9jcehJtYWxDZPm09Q0RMksbGeXXHywi8uMBtJWSPWSNSR6gRe5OAumKDUeEcQkqTT1M0EdWCKiFQjK1ySdJZSUO7b72ubY6z8YywzTKSjKpYgOwQWjlqAVUgXaRlRQoP4Scbrx+/SdEBvZtIm67M6IqEFbLKC92B2AHx2BufCKFZoJIZniWCB4ETSrbSLKGYlhuxMrNv5/DDWm8GxGlIq1kn8TlaaK6JbU7K2/wuvx7nE2ONH9mhmKR3aXly9RsgF9VhbU52Huahvfcb465Jxc1TMkarHp5euQhiSDy4WKgDa4aW2/kPjgITg3w5khrpa2pEKM+6wwM5iDkENKAwGkkFgBvbW++9sEPFGyPiSZqiNGmV1YkuTotYxysuhlClRdN45FDrpNy19nvGucyRGIwyFQUlc6TEATHy7auaDqUajdU6j5YC2YWKE3iQ15AqRdBuC0hAZLkBRtfmEi4UgX3+ZdS8VSS0rutkYPAAYnQkLM6dJaVdCyBSQbiwuD54C545yU6t3AP5YodJx/LeOELG7sAmpmA6zKidWgaWAVxcoCpIuCLgYzFx/NrClImMkqKq6iCvMjpwBcgXHNlJv3sO3mAui5VEDfQv0w5WMDsAMVaXiQywRScz2aKWRgZem6qiOf+YpVSXQjcHYepxGjxEZYlAWOWQkKDrVdQIp9EpBICo3Pv3A7AHfAX3CxR248lsWC0+my95fdblNM6FhdWIVQoZdiW87EYdQcWSyU87lEiKqrowJbSjyyxFnBAF0ETOR28vLAW7CxR6jiOWKZUinWpRSSzNpuwEc7lAY1Clxy+4sDsLAhiXOdcRyGCJ4yY+YhkBUoGKmeCNLGQaFJjm1XOwNvLAT2a8Pw1C2kQH42xS8y8JkYEI3T+FhqH6+35Y3j8QpItEbKshOtSzuoIYPNo1FBoICx9TICO52tYyeWcXOfai4R+SjSDQ11bTEhKxvbqUNquTuDIowFGl8DAT7qflqH/qxJZT4LpGQbKvxtc/Uk4sUHEM8ntTmSJFhg6Sh1x69co5mrQSVAQDzAs1wcRM3FlQocLMWPJeNSwiYrMWco2qMaJNKI5uAAdO6ggjF2LVlHBcEB1W1N+Jtz+vE+q2xVMyzhlkN6jk6Io3SOyHmmQvq94FjuAo0EaTubjbGOHOKJZHSKQIxkaQhlPZI2dWvtbUp5I8riQHEFtwsDqi43qECLKYy5iL6pDojKtqkRtQGx0o8Vh95b+Yx1l4xqmcOghVCGZYmJ1ER+1atR03B+xGw7G3xwBAwsUPMOP5IJWj5XMsbhu2zdQG3oGC/lhYATzfugq97BoaRrEEXic7jsd5O49cYbx/rje8NGb9/sm3ve9/tN+5+p9cDLCwBMXx9rhe0FGLgKfsm3A7A/abgX7YfU3jPmc6SSrBRMIQHclLMouFDWabUd2AuPNvjgS4nuCq9Y6tVlNoZg0E39SYaC36JKv81GAvlR4u5lGsYamoAtQt0sgKupcrc2mItrDDfzBw2rvG+vjkZHp6HWrDVaMt1JsDqEpBK9r32wzeWJacoWTmZVJ0EH+VMoIa34wtWqsP5jHDLh/LYvZI5xAatue4qUFiwTSmi97tErXkPMA79ztbAWOr8a8ziihkaGi5coLR6UY+42k7CXpIPrhvS+PeYu6qkNJrZtK/ZsLlyB3Mu1zbfDTJzG0GWpLHHJT3qFqGcX5aGUknX/AMpgvULWJNhve2NKXKIGjpSkSq3MpleOWMEyB9RZ45ATzFZTd0I6CB6YB5VeOuYK7K8FHqR7N9kxsysfMS2JBvv88ch4+V178ijvctflN3IsT/KdyO5xwzOhHsxi0hIY80nWUhFvFEwh0km2pRbXpPnaw9Mcs4yvlVAiioVdvaGMDPp5MkWhrKCComWwVw5a+1id8A7Hj3W6QvIo9Km6ryWsCDcEDmWBvvfG0Xj9XKbrBRqTftEw7m57SeZ3xTuEJ4lq41qFUxSXjcsoOjmAqJBcbFGIf9G2LBnFJTxUwdeSZqfXRyqFQh5TZhMBp6lC8xdXrEp+8cA//wB/Vbv/ABei3bUfsW3JFiT9pubbXxqfHessoNPREIbqDCx0m97i8mxv540yumpKiOEsIEaqgakC6UHLqUuVmPT0qwMQJ9ZW/CLRuUNBPNUU1oUDRWp5mRBZ4AG1E6e0io97+bDAPa7xoqpra6ek2fXYJIoLd7sFmGv9K+HTePlcVKmCjKsbsphaxJNySOZYm+98RHFa0+hJaVY7VgTRGFTVFyrxyDt0F5AGHwviR4S4Y0R6pKRpmhrGjqFWEzkokYvGugMsbaieokA3FidLDAdl8eq0EEU9FcAAHktcBewB5mwHkPLGr+PFad+RR3HZhE1x5bHmXB+Iw1yvKoNdFrjQ08sb+2SEAGNw8ocFu8JRBGVUWvtsb2xquVU4KgohpGoOYZ7dQn5Bb3+4cVH2fLv2sLb3wEzl3jBmLUr6IKIwwKutXVibM6opIaa79TC5333OMZp4w5hTOYpKagBMamyxFlKSKJF3EliCrg2+OGeYZOYYcwSGMGnNNAYJFUEyjnQMX1jdz7xYXsvawtjbPaLmCqV4ATFl1JJHJyzzA6pSIRr7npaQFe3SdrqcBr/v2rLk+zUN2tc8lrmxuLnmb2IBx2X90HmA7RUgv/2T+pP/AFvqT9ThlnHDfKpixhjaVJ6fQY47oySwuWsbkzqWVbsR71wMPcxyOB5qqOSFIYYczhiWVE0FYJXnEl2+8oVYzc9rjyOAcDxWzKWmUpTUZjeT2dVjRg+tgxCqqSh0JBaxFu+3fHaXxPzVjEnslI92aGNVQut1ADxnTMV2GklW7AA+V8NKKgljWNJNNHozWMq4QBY10Npe52db2s7Eg3798PqWtRpKaVV9gdKudjTbESkwFiwEnul7LT/gu/SBuMAzrPGXMIRGz0tDpZSI2WLUpUEqyqyykWBuCvx+OOEf7oCvW2mGjFhYWicbWA/6z0UD8h6YjOKaQVMFJyIuQ4WctR6towh5jSjWQ4D77MSfs7C4AxpWZOkfIIjVqKWKDXUhQSrMYzOdfdZFbWnLP3fu+eAlovH+vUWWGjUWtYRMBbfbaTtufqcYTx8rgAogowALACFgAN9rcz4n6nDWTKog9QrwRgpVxrSaVuJEaRgyi38unKCvrN/Lfq3f1NEiySaaOC0eaezr9jcGFy9wfxdls3cX2IuMBzf90BXkgmGjJW9iYmJFxY2+02uNsck8d60ScwQ0obTp2SS1iQTZebYEkLc2udK+gxSOI6EQ1c8aghUldVB/CHIXv36bb4jsATG8fa4ixgoyO1jE1tjcf8z13xk+P9cTcw0d99+U33u//M87m/rgZYWAJMfjxWqNoKPck7xOTdiWPeX1JwsDbCwEjlfD89RbkoG1PoW7opLWvpAZgWNvTHCtyySLSXAs41KQysCAxU2Kkj3gR+WJXgWqWOvp5JHVI45A7MxsAB3+Zw94ZeBI5xIYmnV4zHzGXlsg18xVZ0dLk6PIEi9j3BCvT5W6RRzEDRIWVSGB3j06gQDdSNa9/XDaNCSAASTsANySfK3ni41NXE8EIjamQierflOSyIkqR6BupJ/k2CnvcITa+ITh2tijcmRXLMNKOrqmgk7tdlYX07A+Vye9rBtBwjVM0iiMAxPy5A8kaWcXuvW4udj2xyHDc/J5+leXYm5kjBIVipIQtqPUpGw8sXCpzyL98ahkemejkqjLIJ1STUrElmQaNYupIATqBtftfEfSZtDy5VmEDUvLmFOhVDVKWZ2hAcDmKVdgTqOm2rvsMBTUQkgAXJNgALkk9gPXEkvDc+pl0qCgBfVJGoTU2kBiWAVr7aTv8MSfB+b08NXC7LyyquOYzF0EjROsblQtwFlKttewHwxIGjpJuQJZaeKREc1GglY5bOOSgKKVDkatTAWAI7ttgINODastIpiCtE+hw7xpZrXt1sL7b7X2xG02XySCQohYRKXcjsqggEk+lyB+eLnTZ85rHaolopYHmDzhlDrp0qCIwycwWToGje6j0vjGSZzRCKrjVZIlaGUDVKo5haRTGPcJuEUDckDq82wFFRCSABck2A+eJpuDqq6jlg6naO4eMqHjUsyMwayMFBNmI2GGFZlxjaMa0PMRXBBPTr8muAVI/ZYi4IOLZUTezRRRUtXSyBZGkck35kjxFCSskekRhNSAN31En3rKFcbhqoEhj0rdU5jESRlFS9tTOGKKLkDc9yB5jDPMMukgcpKulrA22IIYBlII2YFSCCDYg4uE+exB1RFpby03LrSLxwMRLzFK8sCzqFjJKCxYGwPnF8SZ9TzzDTEzRRQxwRWcobRLbUQQx6mJIBOwsMBGVHDs6RmRkGldOuzKxTmC6a1Ulk1eVwMSVFmM0dNB9idCzuYXVmTXJ9nqU6d5LWS1rEXIv6PYKmCKjqIZZI5FfltE0JImdw6mz9wEVGkFnGzBSL4nsr4oolSle5jMc85jR3VxDrp0jhYqsYJUSIDt1XDMblhgKbU5NVVFTLqVTM2qaUF4106n6tV2AQ6mA0mx3G2ImtpGidkewZdjYqw7X95SQfyOLdLmCoIeQaRakxutT0xmBl5qNFs6mIuNNyQOwXzviM4lp4ZpZ5qYxpHGsWpVDKrOyqshiUjZeZqIUkHTuBYEAIWjoZJSwjQtoRpGsOyoLsx9ABh5Pw5OkImZVEZVWH2keqz20nRq173Hl8cT/BebUqRyRya4y0E4d+YqrIXiZEUAoSLX23sCST5W5x5qho5UqvZ5LQotNoVPaA6smm7qobSIwwYOd+m3qArU2WyJGsjrpV/duQGYb9QW+orseq1vjjtlmSTVH8kqkalS7OiAs99Kguwux0tYD0xcOKs3pJvapGEMgZ4jSCIaJVQWDI5A6QsQCdQPUBp2viF4aggaUytJHCsRVkhlkb7Rx2uypsgO52vbYd7gGJ4UqQjO0YVULhgzxqwMZIcaGYMSCCNh3GOI4en5Rl5fQE5h3XVoLaA+i+rRq21Wtiz0edAtL7dJS1EB5zMQqtMZJNbAxtoEi3lIYG4UAm/pjoc7hUmoEisGy1aXk/f5ohWAqV8l6TLq7W+O2AqlZw/PFHzHjsoKq26kqXXUodQbxkqCQGAvbEbgg5tWwyy14jmRhmE8Rh7nQDKZWLgAlNFwlrX3NrjfFRymeOCcmVTJp1BdDKAH7K92VgwHcbWO3lsQyvDdRqdTHoMao8msqgRZApTUzEBdWpbAm++O8fB9WzFBF1hnXQWQOxjAZwqlruQCD0g99sXGqz2mE1S0UkcjSU9KnLqGDQSmNI1k1EKvWhQWuRc62B7DHAzQe2z1kFZEH1nkCZ36WdAHlvyzdVYkILAmyk2AswDo4kIuH520/Z2DxmVSxCjlhiuu7EALqBFz38sbUdTToycyFn0tdyslg4F9gCmwO35X9drTnD01Y1EPaRFaBhM8jhtP20kgSyRjqIcW+6BYbaTgK0/ClSrsrR6dCqzMzoIwsluW3MLaCGvsQd8NxkU/OeDlNzUDFktuAilmJ+AUE39MWypzsNLLDJJSvSyRwiweQrGtOCkIVgqu8iqWuALNrJNr7Pst4wpJa2WRleFXWRdZkUAximMEKEFGN+xO9tRBNwowA2wsdJALm3a+24O3lv54WA54WFhYBYWFhYBYWFhYBYWFhYBYWFhYDJxjCwsAsLCwsAsLCwsAsZGFhYDGFhYWAWFhYWAWFhYWAyuMYWFgFhYWFgFhYWFgFhYWFgFhYWFg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7" name="AutoShape 12" descr="data:image/jpeg;base64,/9j/4AAQSkZJRgABAQAAAQABAAD/2wCEAAkGBhQSERUUEhQWFRUWFx0YFxYYGR0cGBweFxcYGRocHxocHCYeFx4mGhgYHy8gJScqLCwsGx4xNTAqNScrLCkBCQoKDgwOGA8PGjUcHB0pKS0sLikpLDUuLC0tNSosKSw0LCw1NTUsKSktLiwpLSwsLDU1KSkpKi0pKTA1KSksLP/AABEIAMIBAwMBIgACEQEDEQH/xAAcAAABBAMBAAAAAAAAAAAAAAAHAAQFBgECAwj/xABPEAACAQIEBAMFBAMNBAkFAQABAgMEEQAFEiEGEyIxB0FRFDJhcZEjQlKBgqGxCBUYJDNiZHKSk8HR0hYXNEM2U2OisrPC4fA1VHN00yX/xAAaAQEBAQEBAQEAAAAAAAAAAAAAAQIDBAUG/8QALxEBAQACAQIEAwYHAQAAAAAAAAECEQMEIRITMUFRsdEFI2FxgaEiMkKRksHCFP/aAAwDAQACEQMRAD8AB18SdJwxVyqGjppnDC6lY2OoXC3Fh1C5AuNtxjbhKgWeupYpPcknjRvkzgH9WCb4xZy9DndJNDtyaeMqo2XSJZbpt2Ur0/LACmjyeaUsI4pH0EBtKk6bnSLnst22388O/wDZCtuR7JUXXTccp7jWxVLi22pgQPUjBS4koUj4UhZAAZpUlkI82kdyb+ttl/RGK1wtx1PUVlBA9rc6kR3uSzineTRf8pd/iinAVV+C64HSaOoBuotynvd/dFrdzY2wm4LrhIsZo6gSMCypyn1ELYMQLXIBIufiMEzxo4nlpMzZY7Wkhp3N77NBO8iEfG4I+ROJrxekTlU2ZoxBamkjjI8zUIujcdrI8zfo4ABGBtWjSdV9Om2972tbve+1sSlRwhWRozvTTKiEB2KGykhSA34SQy9/UYf+G2YRwZnTSyqWjjcs1lLaQEbrsN7J759ApPlgr8f8GIKWtzDLpw6VMZaoj1a43XWrs6MD0sCL2N9iwFu2ADVZwfWxBTLSToHYIpaNhqZvdUXG5PkMZj4MrmkaNaSoMiAF0EbalDX0ki1wDY2wU/HE/wD+ZlnyH/kJh14VuW4hzEsSTy23O/aWIfswAYrsgqYUDzQSxoxsrsjBSRfYEixOx+mHVRwZXIFZ6SoUMyqpMTAEubKBcbknsMFziuVk4eqVROcr1c2twRaH+N33B3JuAvSLdXf1c0rJmPDVO0p/4V4+YfMLTyBHP9w18AG4+Ca9mZFo6gsltaiJyV1C63Fri43GOf8AsnWfZfxWf7b+S+zbr6dXTt1dO+3lgueAGYNUVmYzPu0mhz82kkP6r2xXMrmEdZk8EcvNiadKhib9ErzvG6AH3QAgFvMgsO+ApJ4MruYIvZKjmFS4TlPqKggFtNr2uQL4az5DUJMIHglWZraYihDnV2strm+D5X/9LoP/ANQ/+CXAz41jJ4ilIBIFXHc+m8YF/TfAVHNeHamlCmpglhDX08xGW9u9rjfuMa0eQ1EsTyxQSvFHfXIqMUWw1G7AWFhvgofujIi1dTBQSeQdgLn+UfyxYvBagAppaVkbTPTpI7WOktKZQRftfktAbfHABDK+GqqpUtT080yqbExozAG17EgbG2NDkNRyWm5EvKRtLSaG0KwIGktawNyBb44vnhTm/wC9tVUPMxVEeOCUfds8jIWI/msAflq9cXTjrhGNa+BLH2evroJHA9zUiSrKp/r60YevX6YAKU3C9XIoaOmmcMAylY2NwTpDCw3F9rjbG0PCVY8aypSztG1tLiNip1NpFjaxuxA+eCT4s589Dn0M8PeKCOy9lK3kBTbspFxiX4fjV+EnEj8tWkIaSxOkGrS7WG5sN7YAJ5llc1O/LnjeJwAdDqVax7Gx3x1ochqJl1RQSyKSVBVGIJClioIG50qTYb2GJLjurZ66VS2tYSYI3JuWSFmRCW+8dIHV54I/jfSCjpMqjpzoEWvQV23VYSG2873N/UnACNcnnM3IEMhmvblaTzL2vbTa97b46f7PVPP9n5EvP/6nQ3M93V7tr+7v8sXThTNnqczkzFoyXWSJtMdz1PIitYAXP2SzNb4YsvjDlTpnlDLCdLzcoK3/AGkcoUH6GPACo8L1YnFP7NNziuoRctten102vbY746RcHVrSPEtJOZIwC6CNiyhvdJFri/lj0lKIJswy2sT+UngkC+hj5Rkv8wXA/M4q3Av/AEpzP/8AG3/mQYAJvwpWAITSzgO/LQmNrM9yNI23a6tt8DjrLwXXLq1UdQNK6mvE+ykkAnbYXB3+BxdeIZRFNDHHKZFnzF5pVN7RyRVLRqoH3bo5JP3un0wYqy65zrXqdcvbTCDZnvUX2LWQWsBuR7w+OA8rUNBJNIscKPJI3uogLMbAk2A3OwJ/LGK6hkhkaOZGjkX3kcFWFxfcHcbEYv3AWoZnJVGFlaOpReUgJKNNOeYLKOywrMMOf3QeVcvM1lA2mhU3/nISh/UFwAxvhYxhYDpT1DI6uhKspDKR3BBuD9cXbOvEsVc8NVNSq1TDEEVuYeUWVtSSGLTvYljo1WJtfYWJc/g+5b/SP7wf6MM6vwVyaI2kllU/hMy3+mm+AEtL4hMcuOX1MfOiDh42D6HQ69TC+lgwN28ttXyGGlJxcqV0FT7OOXT6eVArlQBGSUu5UljqJZiRuSew7FtvCjIx/wA2f+2f/wCeOkPhBkjdppfzlA/agwAl8QuNxmlQk/J5LKgRhzNYIUkr91be8fW+2N858QpKjLKbL2QAQNfmarlgocINNtrBrdz2GDNH4B5W26tOR8JQf2Ljf+D7lv8ASP7wf6MB5/4Wz72KqSo5ay6A45bGysHjZCD8LN288TH+3Qio6ikpITClS+qQtKZLKOyINK6R5FjckbYM7+AGWAXJnA9TKLf+DGR+59yz+kf3g/0YASZn4mLV0lNT1lMJTTMCrrKU1qqaNLDSe9luQR2NrXxpwb4mtQ1dRVvAJpZ7g9ehV1PrNgFa+4UD0AwXv4PuW/0j+8H+jC/g+5b/AEj+8H+jACx/Fw+yVVJ7JGY55HkXW5bQZGDm9lHMs/UO1tr3tiJ4d8QpKTL6uiVAy1PZ9VimpdL2Fuq6gDuMGn+D7lv9I/vB/owv4PuW/wBI/vB/owAf8OPEj96TMRT85pdIuZNAAW5tYIbm5741y/j2GEUwjo7GCo9pducbyyBbC55fQoNjYX2uPMnBi/g+5Z/SP7wf6ML+D7lv9I/vB/owAzm8YFbM0zH2T7RITFo5x0m9wGvy/wALMLfEHy3Z1fiXFI80ho7SVFRHNI3ON9MLBljH2fSLjc/5DBFl8I8jWYwNUOJlUsYzOuoKF1kkaNhpGr5Y4Dwx4fMJnFWeUGCGT2hdIYi4UnTsbb2wFPzfxgjqaoVM1CCywNAgE5GkSaw7D7PdtLkD0/Y2yTxZ9lrXqYqdhG0SxinNQ3LUqqKGHRv0xqO354vh8LMh1xJ7S+qYK0S89buHNlKjRuCQQMP38DcoEqwmSYSspdU5w1FVIBIGjcAkYAP5lxnBKK7+KaWrHWS/ONo2U6thyxqBcsd7bG3lfHbNfE+eeipKYraSkkV0nDdR5YIS627gEb3N9PxwU/8Ac3kvKSXnScuRgiPzl0szNpAB07kkEY4VPhVkMc3IepdZv+rM6htxq7aPTfADjPPElaqoSrkpV9qSIIrcw8rWpJWTladyLmylrXsTe1j0ovE5Uyr97TS6kJu8nOszXlEjWHLOm9redu++CHWeFWQwiNpapkEqhoy1Qg1Kdwwuu6/Hth4PBLJ+YkYklLuhkRRMt2UWuw6dxuN8ADuKs/SrlRooBTxxxJEsYYuAEvvqIBJN98TWYeIgq6alhrafnGlJCuspjLqU06XGk73VOoEEhT2JvgmjwlyIo0ntD6FQSM/PXSFZmVWJ09iysAfUHHZvBnJQ5jM0usMFK84X1GMyAe535alvkL4AQTcahoZFERjnknEzTRSlAAoZFjWML0oEdlHV9e2LJn3jGlXJSSS0W9JJzE+3PVYDZjyvxKjfo288XSg8KMhnR3hqWkWMapCs6nSAL3bp6RYHc47ZX4N5LUo0kE0kqKbMyTAgEAGxOj0IOAHGSeKvs88Ens+tKaOSKCMynpWWQt1NoOuyEINhsoOOuT+LS0+ZVNetJd6hQugzGy7qWN+XvcqtvTfvfa+UHhRkM6O8NS0ixjVIVqFIQAE3bp2FgdzjNB4TZFOFMNQ8gdzGumdTdwusqOjc6Oq3pgBi/HsOk2o7O9WtVM/OOpyjyMqD7PoUa/j5nz2sVR47Ma2OrWkUMsTQsplJDIzBxboGlgw773BtbFzg8F8meTlpLK0gLDQJhe8ZUPto+6WUH0uMM6jwvyBCoeqZSzMqgzruyNpYDo3IbY/HADPM+PEkV+XTmnlkqOe0kMzLfYrptpv7pPVf3mY+dg58RfEsZqkQamETxFrOJdVwwFwQUHmoN7+vrgjP4VZCHlQ1LB4QTKvPXUgW2osNNwBcX9MPYvBDKGkaJZJjIqhmQSgkK3ukjRsDY29cB5ywselv4PmW/wBI/vR/owsATMBbiGfmcQTRSE6FhMhAOknl0+vTq+7e3fBpx5y8UM3kps9lliIDhEG4DKQ0IVlKnYggkEYC8VWURKkn8qGKyvHd1OjlU8U1um4kBMhF79reeHE2V06NISJCsImDDme8YeT1X09N+adtx2wKT4h18+uJSrNMNACRLrGqNYyI7C66kRQQPTyxesppc4llQTS0UUjIy8mZVLvr0M7PFGDdyIluWI7dsXVS2T1TNflixoxidw6PILWLagtQkI903uNY2AN/hiQFJKpK+1SC4XT37sJtjaQgW5J7E98VvOMhzSAgGtojIxZ1DAxsxadJzYsNP8oi2Btttio53xpmlJKFqI44W2KjlDQQvNsVIYqw+2fcE9xiNWWTdSniZOY6SJua7ytKFe5OkBqeOYAAk398dW3ntg55TKWgjY9ygJ+mPJmecUz1SJHKUITSQQtmJWNYgWP3joVR+WPWGR/8PF/UX9mCH2FhYwTgNJ51RSzEADuTin1Xi/lsbFTUAkbXVWI+oG+Bp4zcftLM1JC9oo9pLfeb0v6D9uBNJJgj2DkfFlNWLqp5VcedjuPmDuMS18eO+HM3npJlmjD6QeoAGzL5i/7D5Y9D5Jxk5jRweZGwBUnvY/44G2K7hCqZMzkV35tUZEji5iiIoY0hR26bhgoJ77emIabgKsiRFRXlZKoyNOs6JK8ccBjpiNalYygfSV026bj3tiHl/EUUu17H0OJQHBdqHQ5BVrmZmcTCIpCmsTx7iKIkiVNGqQmVm3Ur3vjfijhKonq5aqEhJYYIxRsW2LhpWmVh5K6uqG/rfyxesLAC3M/Dmrnp4oA8cSUlMqQqy6y83LBeW4deUVYBVYhu7m2+JrPMhq52mlCKHbLTTxjWLCadiZd/IDSm/ni8YWAo0GR1VJNOaemhqFmEYSR5dBjWOFIhG4KMWjBUsNPfUdr74iv93FRGA0TrzqSmiSkkvZWcNM86lfuxsJBGAfK34cE7CwAvqvDCWUwQsQKZaCOGYA7vLCJOWNvuh5eYT5lRjMHA9atPEW0tU8uqllbUAPaJoBTwAH0WMkX7dPxwT8K+AF9dwhWy05CwRwtHQmijQShnkDmIMzuFCqqoh0jfdj2xY6XK6lcsniAk9oaORY1llSQgshRPtEVVC9ja22+LZfGk1QqC7kKPUmw+pwNbDSv4RrJadgsEcLR0JoooxKrPIHMQZncKFVVRDpG+7Hth7TZLWpLQyGGSVYDMWWWpjZ1MgSJDqVFDKI9Z0gX6u+LNV8aUaX+3RiouVj62+i3OIJfFOOV9FLTzTtb0Cj9ZuPpjFzxnu9GPTctlvh1J8e3zM6rg+s5EDwFI6sVFS0jE3CpWvLrI/EygxMB6oMbng+aGvgNOki0sMEUCtHNGhsJGklMisjNIGOkmxBNjvvhwc8zSUhVgp6fVcKZHu35C4v8AQ4ZfbtKIqnNlWQnTyotKtq9LgbH54nj/AAbnS33yn6bvy+pcPcCzLUyS1aiVJhUto5g0xPPKwZQo2cSQaAW30lSOxxY+AeGvYqONHH27KGnYtqLPYD3vMKoCj0AGI7JM4qKeu9iqW5iOpaCZra20gEqSNmO5HrsPXF1xrHLxOPLxXjsl77m5+RYWFhY05FjzP4xRFs6mVQWZhEFA7klFAA+JOPTGAjnUI/2lnmYAimp+eB/OSFQn/eYH8sWTd1Et1N0yo6MZYnIgsatgBUTruwJ/5MR+6B2LDdj9BP8AB3DdTDXQSTQuqsW6jY7mNu9iSD88MvDiMSZghfqIV3ufxW7/AD3JwQcxzuRM0p6cEcp42LCwuTZ7G/cW0D6nH1eS+TPJwnt3r4vH9/fP5L/VqRCeJeSTVE0AgjaSyNe1rDqXuSQPyxSue0YakromeA+9G3vx37SRn7rDvtscFLO84kjr6OFSOXKH1iw3sNt+4tireL8ID07W3KuCfgCpH7Tj87yzw7zxveP33Rct5MePpeXGXHKXXx9/oB/FWQGjqDFq1oQHjkHZ0bdW/wACPIg49Y5H/wAPF/UX9mPNnFw5lFCx96GYx3/mSLrA/Jgfrj0nkf8Aw8X9Rf2Y9WGXixlfC6ji8nky4/hT7EPxbm3s1HNKNyqEgeptsPriYwPPG6oK5c4Btcr2/rDGnF5vq6kuxZjcsSSfiTc46+ymMBmHUwuAfIfL1xL8EcP+2VqRkXRQZH/qp5fmSB+eO9Sq1Va/VoQNoiJF0JDAAE+QNifkMVnbWlaolisqoqWNmbzsQCAb9/y8j6YJvhlSOYJYJtJaJrqVYEFX37/BgfriiDiOnjcgRBj9638mGBJ1IARtvbF84CZJGeaAtHrW23a6MAe9ww6vMYMVY58sI7Y60meTReeoDyOHvtjDaRNQ/Emx/sk2P5H8saGOOT3CCfMdmH6J3GIu0xQcURybN0n49sTCSA9t8UGXLvTGaXMZITsTb0PbBZkv+FiAoOK1awcaT6+WJxHBFx2wbYlqVX3mA+ZA/biCquPqGNmVqhNS2uFu3f0Kghvy7YpOSZSK/MKpMwBeSI2FjZQLkWFvK1vrjrW55TUlYtJTUkTjWiOxvfUT1AX2uBbe/fHC8nbfpt9SdFPFcO+Vk3dak16+t+ieqvFCHYQQ1E5P4Yyo+rC/6sby59mMsatT0aRknfnPc28jpAX9v5Ygc/zrMKCSJ5DE9OZO8SaQQdtDDyNtx8R3xds+rlFFNKQxXlM3SdLEFfI+R374sy3vd9GeTjnH4LjjL4vTvb+Gvb5KnHBX1MjRSZjDFIPeihtqAIv8+3xxxzvgqCmgaareqq7d7Men4m7bL8d7XwM6GuaKRZI2syNqU/EHz+fng65Xm65hQsyg3dGRlB3DaSCATt57H4jHDh5MeXc13j6v2j0fN0Fwy8W8Mtb1Jj3952DXK+LI45kWiooo2dguqRi7nUbHzAGCtmmRLPC0YJhLffj6WH094eoOxx57RmicHs0bX+RQ9tviMegTxHElKlTM2hGVCSQTYva3a/mcOm5LnMvF7H270ePTcnFlwTtlPztv6gRXVcqVBZ5GeSKQ9ZYk3RvI327eWL3nmXUVbURLC/KqZoxLrXdS2xAZfxkXII36cVnxAohHXyFbaJQsqEdiHG5Fv5wbD/IaKB6RakTcmejcayRq1LfoGn17gW9TcY4cV1nlhe/ffd9XrsccuDg6nj3jbjr+Ge9naWfDfZZuOgKeqy6pkN9DaJD5kCxvb82OCIh2wMps0Ga5XUNMqrLT6mUi9gbXUjf8PSb4vPCmZCejglH3oxf5jpP6xj3ceW7del7vynVceWPFjjnNZYW435z51LYWFhY7PnFgJ8XqY8+nU7e1URVD6kKLD6x4NmBj41cNSSRxVlODzaY6tu5Xufn2/b64surtMpuWILwtmHt6XPdHA+dr/wCBxfM1oXOcUsgRiixMC1jpFuZ3PYe8PrgUcLMKmdJoZOUpOpiPejcbkW87nt5WvgvZVUVTSKZpoTGt/wCTVgzm1hquSFAvfb4Y93PzTLLzMb7ar5nT8OWGPl5T0y3DPib/AOq5f+n+zEP4xn/h/lJ/6Mb8R8TQHNaUiRdMOoO9+kFgdr/Cw+uIPxLz2KraHkyKyxhy7g9Kg6dyfyO2PjZfxTKT4/R+x4L5PJwZ59pMb/0H2dnVTJGPemqRpHwVdN/7TY9N5THpgjHog/Zjz7wHk5zHMUdVIp6fZL+dj3+ZO/0x6MUWFsejDHw4yPk9Ry+dy5Z/Gs4HHjlCWy827BgSfIAHBHxE8U5IKulkhP31I/VjTgBvhPDy6LNqke9HT6VPp0SP+0L9MV7IkK0cultXSxeMjtbSodT94gd/T64IHAXCk9LBmdHUrp58Vo3vdSdEiHf9JT9cVDhB9UJSQF+UxDxke6rXvY99vtCR8BscWMVTlYDci/Tt8z3wR/DLMBTIOYjjWpYEnYqWXSVU9hsfniCzfhKOKRGBDR33VdRLBGBc+qDQR38zt3xM5fS9yqlUsBGCTcL6b7gemKzsR58y5qfxcq76h0sxU2vv8f8ADDdKgPKInUh9LMAws1la2oMNvT0O49cVFLjEpQ8Qyx7E6h6Nv+vviaTa0JVFG0awx/DJsxvuNLefY9we2Ok8iH3rof53b+0On62xC/vnFLfUTGT3v1Kf8v1YkY5iF90MoGzIb7fLue5+mIrWoy+3bE3wtXneJj8VxA08ysCYnt6gdh80It+ofPD3KZW56XA+Y+XmD/nguPqZZzM1JnMToi6apQj+pIJBN/UdOKr4hcLzx1Us1uYkjFwV3KjYWZRuADYau3bzxbfFCjPMopQQmmYIZPvLqII+FtjjlxxlFUtXBV0al308trWtsbjUCfdIJH5Y8fLh4pZfa+z9P0HVXgz4+TGyW4WXxel1brv/AGC6GukjIszCxB0m9jYg7qdiL+WCtmPEpqcjmmA0sU5bgdgdSq1vhY3A+PniP4gymvr0QTxwU0aG7MSL33GrUew9Bf53x04goaGKjSj9tEITrYKNes7EFgLn4jffGePjy45l37fi9PVdXxdZlw3wazmW74e81Pbt62qlnWQy+yQz+ziNEQKzhvfBPSxSw0m5t3Plhz4d8XCjlZZmKwSC52J0sOxsN9xt9MSFFn9FHTGmPtFeGsxGkgAjYWubraw23GONLAzMopcnAN7q82s/mS2kD9mM+CTkmeNdf/Tcukz6bnw7burbJr/Ld/ZDcWZW/t0wjSRw7ll+zIvq3NtrEXJFxscT9VQ5lU0EFN7PZE95mYBm0+5cfdAB/PbFlo8szh/fmp4Rba0YYj4Cw2+uNpPDuWe3tldNKB91ekf/AD8sdMeGTet93k5PtO2ceOeWP3fpZLb/AKiCzvgMNDTmWrhieOJY3DkWsCxuDcEm5tvtiGqaLK6eJkaolqZCwIEXSLgW7kaSPLz79sX5fCqgsAY3JH3i7X/VtiZyrhOlp7cqBFI31Eamv/Wa5xvyt3epN/q8c+0Zjx44eLLKS9p2xn7bqiZHVB4ZIMuoZU5yWeWYnQLjST/P2Jta2L9wxlRpqWKFtJZFsSvYn1xK2wsdscNPm83P5naTU3v1t/elhYWFjbzljSaIMpVhcEWIwxzXOBAVBVjqDEEWtdF1Bdze57DGmWZ6KgaolLKJWjJ1LtpHvd9wbiw77jbACXjXwrnppmqcuJF92Qdvp6Ypc/Ekq9FTDOh8+W7aT+ibgYPp43jDaZI3UbknawGtEUm5GzFxZhdfibGzF81oKkjVAzXbQWKKACHVDfqvszr2B7/PEs21jnlhd43QC/vzEfcgqJD6MQo/7oviYyXg6tzJlVk5UAPuLsPzPmcF9KGkR7JSISZHjS7qLmMsHuDuouhsbG+3a4xJQ8TokUjLDZUjkkUKynUIWCsNtgSSLG5B9dsSYyekb5Obk5P58tnHCfCsVDCI4wL+Z9cTmKueP4evpc6PIAX9/lm9yNJDkKRuQb7bHDmn4uR1kfQ6rEUEhbT06iQSQCdlI3Ppv5Y05J/CxWTx3ELB0kRr20kDvqK2G+5BAvbYXFyMSGVcSxTuyIHBW99QAHSVDAWJ7FgD5el8B0zvKufGVB0t91h3GAVmXBVdS1ZljS9zcsD0t/WGDGONUYXSMuC7ICGW/SbBiO4Qkrdj21r5mw7S59qWNuTqWSJpfeGoCPTqFrdR6hbffBLNg1FlRZw9QEUge4gIX9Inv2G3bYYmzCO5H54IbcPwVcfMVdIYnSw+8ASAw+BAuPgRivZhwVNFcwkMPQ/5Yu3O41W2h9N//nfGfZ8cq+CSNrlCp8xvY4xBmqN3OlvQ4Mu6Q4cQsyG6sR8sNDWqO5GH2SUstS9oh0+bEbYoeQZqQetQx/ENm/8AfE7w7Mrzra+wP5YY1XC8yfd1D4YnuE8oMYLuLE7AYjcl2kc/yCOshMUt9JIYFTYgjsRiuwcEVaFlTMphETcAqC4/SJP6rYuuGWbZgIYi9r27D4453CW7r14dRyYY+CXt+UvzU+fwzi6mq6yeUHdtThV29e+GlU+TU9rQpIy7bKW7etzpJxDZ5nMs5Jl3IJsi3sBfYm5sD88VmrDfAfrP+AxZhjPZc+q5s/XKrvJ4qxRC1PSBR+iv6lBxGzeMlSfdiiHzLH/LFFqF9ST+dv2YZtb0/WcbefexAXxcrD92L+y3+rDqDxWqvNYj+RH+OB1CuJCmjPlf6n/PFBLpPFOQ+/Cp+Tf5jEzR+JEDe+rp8bXH6sC6FDcC5uQT5Htb1Hxw6MbDuB+z/wBv1YaTY05fnMMwvFIrfI7/AEw9wB46t42Dxko47N3t/n+YwTOBuJnqFKSkF1+964lirZhYWFiCFzrN+U5UoGtGHS43La9JA+Q323xGLxm66v4owIUOesAHUAdiVBawsCbbGw+OJDPp6lX/AIuGPRcAKpUtrFwxIuvRcixG/r2xFy5vmIuRBqsGAUJsTsQSeZcbXXta59BfAPcwr0URGKOE80ksrIb3BUvey7EWNwRqLKq2v2Ytm6RrA5pEaS0rKsYseiREvGukhiwKte+wBsT5uP30rwD9gna4sp3uEJB+0203f11lbADG9fU1ZMZVCraOsqistjbUAWGoP5hTt0b6iQMBo2cK4nPs0bMFRrga1kuQO+gE2vtfc2uBbGlBmx0FpKeOPU8SvdNN1lALE7nUBcjUT63Atjvl2Y1oZOfGNHZiEOu2lrHZyL6gtwF+8fS+NKnMK1JpCsZkjBYKNI/COWRbSTdrg9R2v2wEfX5ykjKTRAlZSRqa2oq672UWLb67PsBvc74kqrOwKZZYoFLSMFkTTci6u3VZQT5dxYhrjuL86SuzC0peO5tHy1sot1Nr3B6trbYciqqzHGSmmTmDWEUaWXo1X1MxXpLi4Pde42BCNTiTWRaiDOVBkuLWLS8uxPLJPvB9/um/z0XiwKnM9iI06tFgQekLtYR9N1cAb2JUjbbD962v5jBYwV1mxZbgLzQqgAFDflHWSS24ttuMbU2YV7BtcSreNyoCm4ca9AuZCG7L5D3sBHrxHqJ10Ss+op27g38zGSQPv+moe9fFqyyQSRRvywnTYLb3fIgbDbb0HlivQ5nXqCDFrHkxXqIOrc2KW0nSNOm5BJHax7ZZmNc7w86JY1Y3kCrew0SbFjIbdYj8t9VvInAWZEAAAAAGwA+GM4WFgG1Tlscgsyg/liuZl4c00u9tPyxbMI4AI8S8KRJMkEGuR9V2u2wVd2vuNiNr+pwUeF6yExhI1CkAdP8A874p3EGSvBWSyXOidQL/ACNyp9L7fPtiPyV5KV9i7C5fmM1ySxJsB5AdrYrnvVF22MgYYZTmizICDv5jD/EdCxB8YLenPzGJzEdxBS8yncDva4/LADpqIGMMB3F8VzMKffE0mdM94IVGpP5R23VSfIL95vP0HxxD5nQ/jZnPxNh/ZFh+rFRXapQDuR9cMrr5sPrh7WqqgkgAdthck+gA7n4Yi3glf3bRL6mzP9ey/l9cUSdGU/F+pj/hiw5aYLi8ij5hh/hijnI2PeZyf6xx2hy+oj3jmYj0Y3H0OCizQ5VTs2oSxE6bW1ged+xPy+mHVZkO1/L17j64HOTZzqYRzLy3OwP3GPpv7p+HY4sBDJupKn+aSP2Y0y1zOl0Ys3hj/Kv8hilV+ZyWOvrHmbdQ+nfF+8J6EiN5T947fljNWCDhYWFjKofNqKdnYwuF1RaASxGltV7gaSNxtfuPjiPTJq0Mp9puAylgWNrC220Yvtfta5tfFoxSvGCiklyyRYElebWhjEIYuDqFzZN7aNXfbfAXS2M4DFZwxXUpo+VJUOWmmmtEkrxQK0S6E0SM33/J/O/xuzn48zZnjgRpBVGkRzAKZNRl52lg4ZbopiGu+wFx274A5WwsUTxNr8zWngiy6JjLM2mWRN+XsOxOyAknrPYL5Eg489cX5RV0VWY6uQtNYPrEhcnVuDqO9++A9g2xjA88DM6qKnLS1SzPolZI3bdmQKp3J3azEi/wt5Yg/GXjiZo56ShDERKDWzJ2jVjpEeryJJ6rb22/FYCjl+eU87OsM0UrR2DhHVit72vYm3Y/TD7AF/c4ShZK5jsBHGT8g0hOKzJmFXxFmXK53LVtZjRieXGqAsBpHdiALnvc+m2A9QYWPNnhhx7U0FetJUOzQtLyXRiTy21aAy392zdwNiL+dsd/E7i6pzDNDQRSGOFZhTqoJCs+oIzvb3uokAeQHqTgPRt8LHlqlzut4fzFoeYXWNhzI7nlyIwDXAPukqdj3B/O/p+iq1ljSRDdXUOp9QwBB+hGA7YWFhYBtX0KyoUcXBwPMzojC5if4mNvUf5jz9cEaaqVPeIGIHP6qmmQiQ3tuCBuCPO+KzZKH+QcUSw1JRo3FmC3tdSDc3vftYd/iMGCnl1KG9RfAdy+qhnqjE1isZDo5tv37DyNvX1uMFOkzaIKFDWsLb4VMUnjDC+NY5Q24ION8RsO6/J1gqnCiwlOv87AH9mK/wAQRabk7AYufH4MYjnAvpNiB53NgL+W9sVnN6AyIHc6r7hR7g/Lux+J+gwA+n3Or8l+A9fgT3P5DywwlnN8WGrpbtYm3qcR0+YrHcQhV02LSHqHYk36QwPui3cb+eKhtT0krfcf6HEnTUTjupHzBGIT/aBQQGlc2fq023Fz2+i7Hb4d7zNFmz6Q0EhY2F0JIsAwW+4tvv5nv5XGGw/myQSLZhfEll+sxFZN3TpLfiH3W+ZFwfip9cOeGOJIqhhFLpV2NkcDSrm5FiD7pNu42w7zqiMRJGx7f+xGNCurBrmWP8Z0/XbBtyTLFp4UjQbKAMCXgelM9cpI2TqPp6DBpAxmkLCwsLEUsLCwsBi2OZpU1h9C6wLBrDVb0v3tjrhYCC4x4vgy6nM05+CIPedrbKP8T2Ax5Yr899ur/aK4sEkkBk5YuypcDSgPoosMesM64XpazT7VBHNovp1i9tVr2+dh9MRZ8MMs/wDsoP7OAoMPi1EuXVq5dTmGKkjiSBmO95n5eorvYgksLk3PfA/i8SY0yiWgWmPMn3lqDLcu5cMWK6Lk2AHfHoThjgGkoIpIoI7rK2p+ZZy3oDcWKjyHz8yThvxd4fwVlJLBHHDC7gWkES3WzK3lY9gR388AD/A7POXWtSFAVrUMZa9imlJGuBbqv28sRHDlY+S5whqEYch2SQAblGUqWW/e6kMPXbBp8NvCL9653meZJyyaV+z0lTe5IJY+W23rjjxhxJlNSZfaKSSrWlYJNPHGCsRJI0l9auRcH3bjACLKKA5rnhanVgklSZiSPcj5mss3kNv1kDHTxHyyXL86kmKmzT+0xN5MC/M2Pwa6n5YOvD+b5PSQp7NLSwJKnMHUFdlAO7ajrNrEdXmCMN+LOKMsmFLFURiqjqmtDIqq8QOoKx5moaCL723AwAN4+zkZxmavRxuTKscaoQNRYDfsewva/oL9sensiy/2emghvflRJHf10IFv+rFU4ZbI6Xro3pVLOItavqYs99KBmJbex2B3ti84BYjc5zAxr09z2xJYZ5ll4lW3YjsfTBKptZUHuSThhDIXve1vjidqsmkU9Quvw3H7L4ha6nKjpU37YrnZUVk3DsUUhcNf0BJsNrdvltibiNzscQ1HRSaupWt8jiwUlPcdKk/LfFSHENaYyOqxJ2F++LZQVPMQN64gaPJHc9XSv6z/AJYskMIUAAWAxK6Yy+5vmlAJomRhe4wOI5dGqCTZkNhfzHlgpYq3F/CftC64+mRex9cRoIM1l01ABsFbmC5bTuNPn/Vvt53t54rebUpBYH7zk387Egk7G33rYs+d0DHVFUKUYm6sewYC17+hH7MQM+bFDy6tSTc/aeeklb7dn2Btv5jewtiiCqo1UCw3BNwRsfTcfsw54brCspX7pBO7FQCNwbj5du17YxWpAwJV9xYaSp32Xe/zLbeVsclr440Kr1G4NrdDbW7W1bAsPT4YgczVRSzKNLNIGUb33fULHYGwsNvXBV4ozXUov7xVb/MqL/rwOOH8oeSVZ51IRTeOPzY+QA7gYLXCvBzzSCepFhe6piwTfhxkHIp9bizybn1sew+mLjjVEAAA8sbYgWFhYWAWFiA4lryjovtAplMcj8yybtHo0p1gi1mZiBuQuxFjiq0vFtWsjPMylSQFi2VULmZes6NWleWCd9uo/AAScLFUyXjRpZJVkSNY4kLGRJVYHlhC5AvrKHXcMVAsBudQtELxtOsSrIumUSBnEg0OUaWEqiJYhm0ylP0L9zsBCwsD+Hjucc06YJLMltEnSOasIUBm0rYFmJLMNzYfDv8A7w3B6oo1F4yftNdo3Ulmulw+4tZbkdytt8BecLEJm9dKggYMtjKBIFXUWBVuld9jcehJtYWxDZPm09Q0RMksbGeXXHywi8uMBtJWSPWSNSR6gRe5OAumKDUeEcQkqTT1M0EdWCKiFQjK1ySdJZSUO7b72ubY6z8YywzTKSjKpYgOwQWjlqAVUgXaRlRQoP4Scbrx+/SdEBvZtIm67M6IqEFbLKC92B2AHx2BufCKFZoJIZniWCB4ETSrbSLKGYlhuxMrNv5/DDWm8GxGlIq1kn8TlaaK6JbU7K2/wuvx7nE2ONH9mhmKR3aXly9RsgF9VhbU52Huahvfcb465Jxc1TMkarHp5euQhiSDy4WKgDa4aW2/kPjgITg3w5khrpa2pEKM+6wwM5iDkENKAwGkkFgBvbW++9sEPFGyPiSZqiNGmV1YkuTotYxysuhlClRdN45FDrpNy19nvGucyRGIwyFQUlc6TEATHy7auaDqUajdU6j5YC2YWKE3iQ15AqRdBuC0hAZLkBRtfmEi4UgX3+ZdS8VSS0rutkYPAAYnQkLM6dJaVdCyBSQbiwuD54C545yU6t3AP5YodJx/LeOELG7sAmpmA6zKidWgaWAVxcoCpIuCLgYzFx/NrClImMkqKq6iCvMjpwBcgXHNlJv3sO3mAui5VEDfQv0w5WMDsAMVaXiQywRScz2aKWRgZem6qiOf+YpVSXQjcHYepxGjxEZYlAWOWQkKDrVdQIp9EpBICo3Pv3A7AHfAX3CxR248lsWC0+my95fdblNM6FhdWIVQoZdiW87EYdQcWSyU87lEiKqrowJbSjyyxFnBAF0ETOR28vLAW7CxR6jiOWKZUinWpRSSzNpuwEc7lAY1Clxy+4sDsLAhiXOdcRyGCJ4yY+YhkBUoGKmeCNLGQaFJjm1XOwNvLAT2a8Pw1C2kQH42xS8y8JkYEI3T+FhqH6+35Y3j8QpItEbKshOtSzuoIYPNo1FBoICx9TICO52tYyeWcXOfai4R+SjSDQ11bTEhKxvbqUNquTuDIowFGl8DAT7qflqH/qxJZT4LpGQbKvxtc/Uk4sUHEM8ntTmSJFhg6Sh1x69co5mrQSVAQDzAs1wcRM3FlQocLMWPJeNSwiYrMWco2qMaJNKI5uAAdO6ggjF2LVlHBcEB1W1N+Jtz+vE+q2xVMyzhlkN6jk6Io3SOyHmmQvq94FjuAo0EaTubjbGOHOKJZHSKQIxkaQhlPZI2dWvtbUp5I8riQHEFtwsDqi43qECLKYy5iL6pDojKtqkRtQGx0o8Vh95b+Yx1l4xqmcOghVCGZYmJ1ER+1atR03B+xGw7G3xwBAwsUPMOP5IJWj5XMsbhu2zdQG3oGC/lhYATzfugq97BoaRrEEXic7jsd5O49cYbx/rje8NGb9/sm3ve9/tN+5+p9cDLCwBMXx9rhe0FGLgKfsm3A7A/abgX7YfU3jPmc6SSrBRMIQHclLMouFDWabUd2AuPNvjgS4nuCq9Y6tVlNoZg0E39SYaC36JKv81GAvlR4u5lGsYamoAtQt0sgKupcrc2mItrDDfzBw2rvG+vjkZHp6HWrDVaMt1JsDqEpBK9r32wzeWJacoWTmZVJ0EH+VMoIa34wtWqsP5jHDLh/LYvZI5xAatue4qUFiwTSmi97tErXkPMA79ztbAWOr8a8ziihkaGi5coLR6UY+42k7CXpIPrhvS+PeYu6qkNJrZtK/ZsLlyB3Mu1zbfDTJzG0GWpLHHJT3qFqGcX5aGUknX/AMpgvULWJNhve2NKXKIGjpSkSq3MpleOWMEyB9RZ45ATzFZTd0I6CB6YB5VeOuYK7K8FHqR7N9kxsysfMS2JBvv88ch4+V178ijvctflN3IsT/KdyO5xwzOhHsxi0hIY80nWUhFvFEwh0km2pRbXpPnaw9Mcs4yvlVAiioVdvaGMDPp5MkWhrKCComWwVw5a+1id8A7Hj3W6QvIo9Km6ryWsCDcEDmWBvvfG0Xj9XKbrBRqTftEw7m57SeZ3xTuEJ4lq41qFUxSXjcsoOjmAqJBcbFGIf9G2LBnFJTxUwdeSZqfXRyqFQh5TZhMBp6lC8xdXrEp+8cA//wB/Vbv/ABei3bUfsW3JFiT9pubbXxqfHessoNPREIbqDCx0m97i8mxv540yumpKiOEsIEaqgakC6UHLqUuVmPT0qwMQJ9ZW/CLRuUNBPNUU1oUDRWp5mRBZ4AG1E6e0io97+bDAPa7xoqpra6ek2fXYJIoLd7sFmGv9K+HTePlcVKmCjKsbsphaxJNySOZYm+98RHFa0+hJaVY7VgTRGFTVFyrxyDt0F5AGHwviR4S4Y0R6pKRpmhrGjqFWEzkokYvGugMsbaieokA3FidLDAdl8eq0EEU9FcAAHktcBewB5mwHkPLGr+PFad+RR3HZhE1x5bHmXB+Iw1yvKoNdFrjQ08sb+2SEAGNw8ocFu8JRBGVUWvtsb2xquVU4KgohpGoOYZ7dQn5Bb3+4cVH2fLv2sLb3wEzl3jBmLUr6IKIwwKutXVibM6opIaa79TC5333OMZp4w5hTOYpKagBMamyxFlKSKJF3EliCrg2+OGeYZOYYcwSGMGnNNAYJFUEyjnQMX1jdz7xYXsvawtjbPaLmCqV4ATFl1JJHJyzzA6pSIRr7npaQFe3SdrqcBr/v2rLk+zUN2tc8lrmxuLnmb2IBx2X90HmA7RUgv/2T+pP/AFvqT9ThlnHDfKpixhjaVJ6fQY47oySwuWsbkzqWVbsR71wMPcxyOB5qqOSFIYYczhiWVE0FYJXnEl2+8oVYzc9rjyOAcDxWzKWmUpTUZjeT2dVjRg+tgxCqqSh0JBaxFu+3fHaXxPzVjEnslI92aGNVQut1ADxnTMV2GklW7AA+V8NKKgljWNJNNHozWMq4QBY10Npe52db2s7Eg3798PqWtRpKaVV9gdKudjTbESkwFiwEnul7LT/gu/SBuMAzrPGXMIRGz0tDpZSI2WLUpUEqyqyykWBuCvx+OOEf7oCvW2mGjFhYWicbWA/6z0UD8h6YjOKaQVMFJyIuQ4WctR6towh5jSjWQ4D77MSfs7C4AxpWZOkfIIjVqKWKDXUhQSrMYzOdfdZFbWnLP3fu+eAlovH+vUWWGjUWtYRMBbfbaTtufqcYTx8rgAogowALACFgAN9rcz4n6nDWTKog9QrwRgpVxrSaVuJEaRgyi38unKCvrN/Lfq3f1NEiySaaOC0eaezr9jcGFy9wfxdls3cX2IuMBzf90BXkgmGjJW9iYmJFxY2+02uNsck8d60ScwQ0obTp2SS1iQTZebYEkLc2udK+gxSOI6EQ1c8aghUldVB/CHIXv36bb4jsATG8fa4ixgoyO1jE1tjcf8z13xk+P9cTcw0d99+U33u//M87m/rgZYWAJMfjxWqNoKPck7xOTdiWPeX1JwsDbCwEjlfD89RbkoG1PoW7opLWvpAZgWNvTHCtyySLSXAs41KQysCAxU2Kkj3gR+WJXgWqWOvp5JHVI45A7MxsAB3+Zw94ZeBI5xIYmnV4zHzGXlsg18xVZ0dLk6PIEi9j3BCvT5W6RRzEDRIWVSGB3j06gQDdSNa9/XDaNCSAASTsANySfK3ni41NXE8EIjamQierflOSyIkqR6BupJ/k2CnvcITa+ITh2tijcmRXLMNKOrqmgk7tdlYX07A+Vye9rBtBwjVM0iiMAxPy5A8kaWcXuvW4udj2xyHDc/J5+leXYm5kjBIVipIQtqPUpGw8sXCpzyL98ahkemejkqjLIJ1STUrElmQaNYupIATqBtftfEfSZtDy5VmEDUvLmFOhVDVKWZ2hAcDmKVdgTqOm2rvsMBTUQkgAXJNgALkk9gPXEkvDc+pl0qCgBfVJGoTU2kBiWAVr7aTv8MSfB+b08NXC7LyyquOYzF0EjROsblQtwFlKttewHwxIGjpJuQJZaeKREc1GglY5bOOSgKKVDkatTAWAI7ttgINODastIpiCtE+hw7xpZrXt1sL7b7X2xG02XySCQohYRKXcjsqggEk+lyB+eLnTZ85rHaolopYHmDzhlDrp0qCIwycwWToGje6j0vjGSZzRCKrjVZIlaGUDVKo5haRTGPcJuEUDckDq82wFFRCSABck2A+eJpuDqq6jlg6naO4eMqHjUsyMwayMFBNmI2GGFZlxjaMa0PMRXBBPTr8muAVI/ZYi4IOLZUTezRRRUtXSyBZGkck35kjxFCSskekRhNSAN31En3rKFcbhqoEhj0rdU5jESRlFS9tTOGKKLkDc9yB5jDPMMukgcpKulrA22IIYBlII2YFSCCDYg4uE+exB1RFpby03LrSLxwMRLzFK8sCzqFjJKCxYGwPnF8SZ9TzzDTEzRRQxwRWcobRLbUQQx6mJIBOwsMBGVHDs6RmRkGldOuzKxTmC6a1Ulk1eVwMSVFmM0dNB9idCzuYXVmTXJ9nqU6d5LWS1rEXIv6PYKmCKjqIZZI5FfltE0JImdw6mz9wEVGkFnGzBSL4nsr4oolSle5jMc85jR3VxDrp0jhYqsYJUSIDt1XDMblhgKbU5NVVFTLqVTM2qaUF4106n6tV2AQ6mA0mx3G2ImtpGidkewZdjYqw7X95SQfyOLdLmCoIeQaRakxutT0xmBl5qNFs6mIuNNyQOwXzviM4lp4ZpZ5qYxpHGsWpVDKrOyqshiUjZeZqIUkHTuBYEAIWjoZJSwjQtoRpGsOyoLsx9ABh5Pw5OkImZVEZVWH2keqz20nRq173Hl8cT/BebUqRyRya4y0E4d+YqrIXiZEUAoSLX23sCST5W5x5qho5UqvZ5LQotNoVPaA6smm7qobSIwwYOd+m3qArU2WyJGsjrpV/duQGYb9QW+orseq1vjjtlmSTVH8kqkalS7OiAs99Kguwux0tYD0xcOKs3pJvapGEMgZ4jSCIaJVQWDI5A6QsQCdQPUBp2viF4aggaUytJHCsRVkhlkb7Rx2uypsgO52vbYd7gGJ4UqQjO0YVULhgzxqwMZIcaGYMSCCNh3GOI4en5Rl5fQE5h3XVoLaA+i+rRq21Wtiz0edAtL7dJS1EB5zMQqtMZJNbAxtoEi3lIYG4UAm/pjoc7hUmoEisGy1aXk/f5ohWAqV8l6TLq7W+O2AqlZw/PFHzHjsoKq26kqXXUodQbxkqCQGAvbEbgg5tWwyy14jmRhmE8Rh7nQDKZWLgAlNFwlrX3NrjfFRymeOCcmVTJp1BdDKAH7K92VgwHcbWO3lsQyvDdRqdTHoMao8msqgRZApTUzEBdWpbAm++O8fB9WzFBF1hnXQWQOxjAZwqlruQCD0g99sXGqz2mE1S0UkcjSU9KnLqGDQSmNI1k1EKvWhQWuRc62B7DHAzQe2z1kFZEH1nkCZ36WdAHlvyzdVYkILAmyk2AswDo4kIuH520/Z2DxmVSxCjlhiuu7EALqBFz38sbUdTToycyFn0tdyslg4F9gCmwO35X9drTnD01Y1EPaRFaBhM8jhtP20kgSyRjqIcW+6BYbaTgK0/ClSrsrR6dCqzMzoIwsluW3MLaCGvsQd8NxkU/OeDlNzUDFktuAilmJ+AUE39MWypzsNLLDJJSvSyRwiweQrGtOCkIVgqu8iqWuALNrJNr7Pst4wpJa2WRleFXWRdZkUAximMEKEFGN+xO9tRBNwowA2wsdJALm3a+24O3lv54WA54WFhYBYWFhYBYWFhYBYWFhYBYWFhYDJxjCwsAsLCwsAsLCwsAsZGFhYDGFhYWAWFhYWAWFhYWAyuMYWFgFhYWFgFhYWFgFhYWFgFhYWFg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9" name="AutoShape 14" descr="data:image/jpeg;base64,/9j/4AAQSkZJRgABAQAAAQABAAD/2wCEAAkGBhQSERUUEhQWFRUWFx0YFxYYGR0cGBweFxcYGRocHxocHCYeFx4mGhgYHy8gJScqLCwsGx4xNTAqNScrLCkBCQoKDgwOGA8PGjUcHB0pKS0sLikpLDUuLC0tNSosKSw0LCw1NTUsKSktLiwpLSwsLDU1KSkpKi0pKTA1KSksLP/AABEIAMIBAwMBIgACEQEDEQH/xAAcAAABBAMBAAAAAAAAAAAAAAAHAAQFBgECAwj/xABPEAACAQIEBAMFBAMNBAkFAQABAgMEEQAFEiEGEyIxB0FRFDJhcZEjQlKBgqGxCBUYJDNiZHKSk8HR0hYXNEM2U2OisrPC4fA1VHN00yX/xAAaAQEBAQEBAQEAAAAAAAAAAAAAAQIDBAUG/8QALxEBAQACAQIEAwYHAQAAAAAAAAECEQMEIRITMUFRsdEFI2FxgaEiMkKRksHCFP/aAAwDAQACEQMRAD8AB18SdJwxVyqGjppnDC6lY2OoXC3Fh1C5AuNtxjbhKgWeupYpPcknjRvkzgH9WCb4xZy9DndJNDtyaeMqo2XSJZbpt2Ur0/LACmjyeaUsI4pH0EBtKk6bnSLnst22388O/wDZCtuR7JUXXTccp7jWxVLi22pgQPUjBS4koUj4UhZAAZpUlkI82kdyb+ttl/RGK1wtx1PUVlBA9rc6kR3uSzineTRf8pd/iinAVV+C64HSaOoBuotynvd/dFrdzY2wm4LrhIsZo6gSMCypyn1ELYMQLXIBIufiMEzxo4nlpMzZY7Wkhp3N77NBO8iEfG4I+ROJrxekTlU2ZoxBamkjjI8zUIujcdrI8zfo4ABGBtWjSdV9Om2972tbve+1sSlRwhWRozvTTKiEB2KGykhSA34SQy9/UYf+G2YRwZnTSyqWjjcs1lLaQEbrsN7J759ApPlgr8f8GIKWtzDLpw6VMZaoj1a43XWrs6MD0sCL2N9iwFu2ADVZwfWxBTLSToHYIpaNhqZvdUXG5PkMZj4MrmkaNaSoMiAF0EbalDX0ki1wDY2wU/HE/wD+ZlnyH/kJh14VuW4hzEsSTy23O/aWIfswAYrsgqYUDzQSxoxsrsjBSRfYEixOx+mHVRwZXIFZ6SoUMyqpMTAEubKBcbknsMFziuVk4eqVROcr1c2twRaH+N33B3JuAvSLdXf1c0rJmPDVO0p/4V4+YfMLTyBHP9w18AG4+Ca9mZFo6gsltaiJyV1C63Fri43GOf8AsnWfZfxWf7b+S+zbr6dXTt1dO+3lgueAGYNUVmYzPu0mhz82kkP6r2xXMrmEdZk8EcvNiadKhib9ErzvG6AH3QAgFvMgsO+ApJ4MruYIvZKjmFS4TlPqKggFtNr2uQL4az5DUJMIHglWZraYihDnV2strm+D5X/9LoP/ANQ/+CXAz41jJ4ilIBIFXHc+m8YF/TfAVHNeHamlCmpglhDX08xGW9u9rjfuMa0eQ1EsTyxQSvFHfXIqMUWw1G7AWFhvgofujIi1dTBQSeQdgLn+UfyxYvBagAppaVkbTPTpI7WOktKZQRftfktAbfHABDK+GqqpUtT080yqbExozAG17EgbG2NDkNRyWm5EvKRtLSaG0KwIGktawNyBb44vnhTm/wC9tVUPMxVEeOCUfds8jIWI/msAflq9cXTjrhGNa+BLH2evroJHA9zUiSrKp/r60YevX6YAKU3C9XIoaOmmcMAylY2NwTpDCw3F9rjbG0PCVY8aypSztG1tLiNip1NpFjaxuxA+eCT4s589Dn0M8PeKCOy9lK3kBTbspFxiX4fjV+EnEj8tWkIaSxOkGrS7WG5sN7YAJ5llc1O/LnjeJwAdDqVax7Gx3x1ochqJl1RQSyKSVBVGIJClioIG50qTYb2GJLjurZ66VS2tYSYI3JuWSFmRCW+8dIHV54I/jfSCjpMqjpzoEWvQV23VYSG2873N/UnACNcnnM3IEMhmvblaTzL2vbTa97b46f7PVPP9n5EvP/6nQ3M93V7tr+7v8sXThTNnqczkzFoyXWSJtMdz1PIitYAXP2SzNb4YsvjDlTpnlDLCdLzcoK3/AGkcoUH6GPACo8L1YnFP7NNziuoRctten102vbY746RcHVrSPEtJOZIwC6CNiyhvdJFri/lj0lKIJswy2sT+UngkC+hj5Rkv8wXA/M4q3Av/AEpzP/8AG3/mQYAJvwpWAITSzgO/LQmNrM9yNI23a6tt8DjrLwXXLq1UdQNK6mvE+ykkAnbYXB3+BxdeIZRFNDHHKZFnzF5pVN7RyRVLRqoH3bo5JP3un0wYqy65zrXqdcvbTCDZnvUX2LWQWsBuR7w+OA8rUNBJNIscKPJI3uogLMbAk2A3OwJ/LGK6hkhkaOZGjkX3kcFWFxfcHcbEYv3AWoZnJVGFlaOpReUgJKNNOeYLKOywrMMOf3QeVcvM1lA2mhU3/nISh/UFwAxvhYxhYDpT1DI6uhKspDKR3BBuD9cXbOvEsVc8NVNSq1TDEEVuYeUWVtSSGLTvYljo1WJtfYWJc/g+5b/SP7wf6MM6vwVyaI2kllU/hMy3+mm+AEtL4hMcuOX1MfOiDh42D6HQ69TC+lgwN28ttXyGGlJxcqV0FT7OOXT6eVArlQBGSUu5UljqJZiRuSew7FtvCjIx/wA2f+2f/wCeOkPhBkjdppfzlA/agwAl8QuNxmlQk/J5LKgRhzNYIUkr91be8fW+2N858QpKjLKbL2QAQNfmarlgocINNtrBrdz2GDNH4B5W26tOR8JQf2Ljf+D7lv8ASP7wf6MB5/4Wz72KqSo5ay6A45bGysHjZCD8LN288TH+3Qio6ikpITClS+qQtKZLKOyINK6R5FjckbYM7+AGWAXJnA9TKLf+DGR+59yz+kf3g/0YASZn4mLV0lNT1lMJTTMCrrKU1qqaNLDSe9luQR2NrXxpwb4mtQ1dRVvAJpZ7g9ehV1PrNgFa+4UD0AwXv4PuW/0j+8H+jC/g+5b/AEj+8H+jACx/Fw+yVVJ7JGY55HkXW5bQZGDm9lHMs/UO1tr3tiJ4d8QpKTL6uiVAy1PZ9VimpdL2Fuq6gDuMGn+D7lv9I/vB/owv4PuW/wBI/vB/owAf8OPEj96TMRT85pdIuZNAAW5tYIbm5741y/j2GEUwjo7GCo9pducbyyBbC55fQoNjYX2uPMnBi/g+5Z/SP7wf6ML+D7lv9I/vB/owAzm8YFbM0zH2T7RITFo5x0m9wGvy/wALMLfEHy3Z1fiXFI80ho7SVFRHNI3ON9MLBljH2fSLjc/5DBFl8I8jWYwNUOJlUsYzOuoKF1kkaNhpGr5Y4Dwx4fMJnFWeUGCGT2hdIYi4UnTsbb2wFPzfxgjqaoVM1CCywNAgE5GkSaw7D7PdtLkD0/Y2yTxZ9lrXqYqdhG0SxinNQ3LUqqKGHRv0xqO354vh8LMh1xJ7S+qYK0S89buHNlKjRuCQQMP38DcoEqwmSYSspdU5w1FVIBIGjcAkYAP5lxnBKK7+KaWrHWS/ONo2U6thyxqBcsd7bG3lfHbNfE+eeipKYraSkkV0nDdR5YIS627gEb3N9PxwU/8Ac3kvKSXnScuRgiPzl0szNpAB07kkEY4VPhVkMc3IepdZv+rM6htxq7aPTfADjPPElaqoSrkpV9qSIIrcw8rWpJWTladyLmylrXsTe1j0ovE5Uyr97TS6kJu8nOszXlEjWHLOm9redu++CHWeFWQwiNpapkEqhoy1Qg1Kdwwuu6/Hth4PBLJ+YkYklLuhkRRMt2UWuw6dxuN8ADuKs/SrlRooBTxxxJEsYYuAEvvqIBJN98TWYeIgq6alhrafnGlJCuspjLqU06XGk73VOoEEhT2JvgmjwlyIo0ntD6FQSM/PXSFZmVWJ09iysAfUHHZvBnJQ5jM0usMFK84X1GMyAe535alvkL4AQTcahoZFERjnknEzTRSlAAoZFjWML0oEdlHV9e2LJn3jGlXJSSS0W9JJzE+3PVYDZjyvxKjfo288XSg8KMhnR3hqWkWMapCs6nSAL3bp6RYHc47ZX4N5LUo0kE0kqKbMyTAgEAGxOj0IOAHGSeKvs88Ens+tKaOSKCMynpWWQt1NoOuyEINhsoOOuT+LS0+ZVNetJd6hQugzGy7qWN+XvcqtvTfvfa+UHhRkM6O8NS0ixjVIVqFIQAE3bp2FgdzjNB4TZFOFMNQ8gdzGumdTdwusqOjc6Oq3pgBi/HsOk2o7O9WtVM/OOpyjyMqD7PoUa/j5nz2sVR47Ma2OrWkUMsTQsplJDIzBxboGlgw773BtbFzg8F8meTlpLK0gLDQJhe8ZUPto+6WUH0uMM6jwvyBCoeqZSzMqgzruyNpYDo3IbY/HADPM+PEkV+XTmnlkqOe0kMzLfYrptpv7pPVf3mY+dg58RfEsZqkQamETxFrOJdVwwFwQUHmoN7+vrgjP4VZCHlQ1LB4QTKvPXUgW2osNNwBcX9MPYvBDKGkaJZJjIqhmQSgkK3ukjRsDY29cB5ywselv4PmW/wBI/vR/owsATMBbiGfmcQTRSE6FhMhAOknl0+vTq+7e3fBpx5y8UM3kps9lliIDhEG4DKQ0IVlKnYggkEYC8VWURKkn8qGKyvHd1OjlU8U1um4kBMhF79reeHE2V06NISJCsImDDme8YeT1X09N+adtx2wKT4h18+uJSrNMNACRLrGqNYyI7C66kRQQPTyxesppc4llQTS0UUjIy8mZVLvr0M7PFGDdyIluWI7dsXVS2T1TNflixoxidw6PILWLagtQkI903uNY2AN/hiQFJKpK+1SC4XT37sJtjaQgW5J7E98VvOMhzSAgGtojIxZ1DAxsxadJzYsNP8oi2Btttio53xpmlJKFqI44W2KjlDQQvNsVIYqw+2fcE9xiNWWTdSniZOY6SJua7ytKFe5OkBqeOYAAk398dW3ntg55TKWgjY9ygJ+mPJmecUz1SJHKUITSQQtmJWNYgWP3joVR+WPWGR/8PF/UX9mCH2FhYwTgNJ51RSzEADuTin1Xi/lsbFTUAkbXVWI+oG+Bp4zcftLM1JC9oo9pLfeb0v6D9uBNJJgj2DkfFlNWLqp5VcedjuPmDuMS18eO+HM3npJlmjD6QeoAGzL5i/7D5Y9D5Jxk5jRweZGwBUnvY/44G2K7hCqZMzkV35tUZEji5iiIoY0hR26bhgoJ77emIabgKsiRFRXlZKoyNOs6JK8ccBjpiNalYygfSV026bj3tiHl/EUUu17H0OJQHBdqHQ5BVrmZmcTCIpCmsTx7iKIkiVNGqQmVm3Ur3vjfijhKonq5aqEhJYYIxRsW2LhpWmVh5K6uqG/rfyxesLAC3M/Dmrnp4oA8cSUlMqQqy6y83LBeW4deUVYBVYhu7m2+JrPMhq52mlCKHbLTTxjWLCadiZd/IDSm/ni8YWAo0GR1VJNOaemhqFmEYSR5dBjWOFIhG4KMWjBUsNPfUdr74iv93FRGA0TrzqSmiSkkvZWcNM86lfuxsJBGAfK34cE7CwAvqvDCWUwQsQKZaCOGYA7vLCJOWNvuh5eYT5lRjMHA9atPEW0tU8uqllbUAPaJoBTwAH0WMkX7dPxwT8K+AF9dwhWy05CwRwtHQmijQShnkDmIMzuFCqqoh0jfdj2xY6XK6lcsniAk9oaORY1llSQgshRPtEVVC9ja22+LZfGk1QqC7kKPUmw+pwNbDSv4RrJadgsEcLR0JoooxKrPIHMQZncKFVVRDpG+7Hth7TZLWpLQyGGSVYDMWWWpjZ1MgSJDqVFDKI9Z0gX6u+LNV8aUaX+3RiouVj62+i3OIJfFOOV9FLTzTtb0Cj9ZuPpjFzxnu9GPTctlvh1J8e3zM6rg+s5EDwFI6sVFS0jE3CpWvLrI/EygxMB6oMbng+aGvgNOki0sMEUCtHNGhsJGklMisjNIGOkmxBNjvvhwc8zSUhVgp6fVcKZHu35C4v8AQ4ZfbtKIqnNlWQnTyotKtq9LgbH54nj/AAbnS33yn6bvy+pcPcCzLUyS1aiVJhUto5g0xPPKwZQo2cSQaAW30lSOxxY+AeGvYqONHH27KGnYtqLPYD3vMKoCj0AGI7JM4qKeu9iqW5iOpaCZra20gEqSNmO5HrsPXF1xrHLxOPLxXjsl77m5+RYWFhY05FjzP4xRFs6mVQWZhEFA7klFAA+JOPTGAjnUI/2lnmYAimp+eB/OSFQn/eYH8sWTd1Et1N0yo6MZYnIgsatgBUTruwJ/5MR+6B2LDdj9BP8AB3DdTDXQSTQuqsW6jY7mNu9iSD88MvDiMSZghfqIV3ufxW7/AD3JwQcxzuRM0p6cEcp42LCwuTZ7G/cW0D6nH1eS+TPJwnt3r4vH9/fP5L/VqRCeJeSTVE0AgjaSyNe1rDqXuSQPyxSue0YakromeA+9G3vx37SRn7rDvtscFLO84kjr6OFSOXKH1iw3sNt+4tireL8ID07W3KuCfgCpH7Tj87yzw7zxveP33Rct5MePpeXGXHKXXx9/oB/FWQGjqDFq1oQHjkHZ0bdW/wACPIg49Y5H/wAPF/UX9mPNnFw5lFCx96GYx3/mSLrA/Jgfrj0nkf8Aw8X9Rf2Y9WGXixlfC6ji8nky4/hT7EPxbm3s1HNKNyqEgeptsPriYwPPG6oK5c4Btcr2/rDGnF5vq6kuxZjcsSSfiTc46+ymMBmHUwuAfIfL1xL8EcP+2VqRkXRQZH/qp5fmSB+eO9Sq1Va/VoQNoiJF0JDAAE+QNifkMVnbWlaolisqoqWNmbzsQCAb9/y8j6YJvhlSOYJYJtJaJrqVYEFX37/BgfriiDiOnjcgRBj9638mGBJ1IARtvbF84CZJGeaAtHrW23a6MAe9ww6vMYMVY58sI7Y60meTReeoDyOHvtjDaRNQ/Emx/sk2P5H8saGOOT3CCfMdmH6J3GIu0xQcURybN0n49sTCSA9t8UGXLvTGaXMZITsTb0PbBZkv+FiAoOK1awcaT6+WJxHBFx2wbYlqVX3mA+ZA/biCquPqGNmVqhNS2uFu3f0Kghvy7YpOSZSK/MKpMwBeSI2FjZQLkWFvK1vrjrW55TUlYtJTUkTjWiOxvfUT1AX2uBbe/fHC8nbfpt9SdFPFcO+Vk3dak16+t+ieqvFCHYQQ1E5P4Yyo+rC/6sby59mMsatT0aRknfnPc28jpAX9v5Ygc/zrMKCSJ5DE9OZO8SaQQdtDDyNtx8R3xds+rlFFNKQxXlM3SdLEFfI+R374sy3vd9GeTjnH4LjjL4vTvb+Gvb5KnHBX1MjRSZjDFIPeihtqAIv8+3xxxzvgqCmgaareqq7d7Men4m7bL8d7XwM6GuaKRZI2syNqU/EHz+fng65Xm65hQsyg3dGRlB3DaSCATt57H4jHDh5MeXc13j6v2j0fN0Fwy8W8Mtb1Jj3952DXK+LI45kWiooo2dguqRi7nUbHzAGCtmmRLPC0YJhLffj6WH094eoOxx57RmicHs0bX+RQ9tviMegTxHElKlTM2hGVCSQTYva3a/mcOm5LnMvF7H270ePTcnFlwTtlPztv6gRXVcqVBZ5GeSKQ9ZYk3RvI327eWL3nmXUVbURLC/KqZoxLrXdS2xAZfxkXII36cVnxAohHXyFbaJQsqEdiHG5Fv5wbD/IaKB6RakTcmejcayRq1LfoGn17gW9TcY4cV1nlhe/ffd9XrsccuDg6nj3jbjr+Ge9naWfDfZZuOgKeqy6pkN9DaJD5kCxvb82OCIh2wMps0Ga5XUNMqrLT6mUi9gbXUjf8PSb4vPCmZCejglH3oxf5jpP6xj3ceW7del7vynVceWPFjjnNZYW435z51LYWFhY7PnFgJ8XqY8+nU7e1URVD6kKLD6x4NmBj41cNSSRxVlODzaY6tu5Xufn2/b64surtMpuWILwtmHt6XPdHA+dr/wCBxfM1oXOcUsgRiixMC1jpFuZ3PYe8PrgUcLMKmdJoZOUpOpiPejcbkW87nt5WvgvZVUVTSKZpoTGt/wCTVgzm1hquSFAvfb4Y93PzTLLzMb7ar5nT8OWGPl5T0y3DPib/AOq5f+n+zEP4xn/h/lJ/6Mb8R8TQHNaUiRdMOoO9+kFgdr/Cw+uIPxLz2KraHkyKyxhy7g9Kg6dyfyO2PjZfxTKT4/R+x4L5PJwZ59pMb/0H2dnVTJGPemqRpHwVdN/7TY9N5THpgjHog/Zjz7wHk5zHMUdVIp6fZL+dj3+ZO/0x6MUWFsejDHw4yPk9Ry+dy5Z/Gs4HHjlCWy827BgSfIAHBHxE8U5IKulkhP31I/VjTgBvhPDy6LNqke9HT6VPp0SP+0L9MV7IkK0cultXSxeMjtbSodT94gd/T64IHAXCk9LBmdHUrp58Vo3vdSdEiHf9JT9cVDhB9UJSQF+UxDxke6rXvY99vtCR8BscWMVTlYDci/Tt8z3wR/DLMBTIOYjjWpYEnYqWXSVU9hsfniCzfhKOKRGBDR33VdRLBGBc+qDQR38zt3xM5fS9yqlUsBGCTcL6b7gemKzsR58y5qfxcq76h0sxU2vv8f8ADDdKgPKInUh9LMAws1la2oMNvT0O49cVFLjEpQ8Qyx7E6h6Nv+vviaTa0JVFG0awx/DJsxvuNLefY9we2Ok8iH3rof53b+0On62xC/vnFLfUTGT3v1Kf8v1YkY5iF90MoGzIb7fLue5+mIrWoy+3bE3wtXneJj8VxA08ysCYnt6gdh80It+ofPD3KZW56XA+Y+XmD/nguPqZZzM1JnMToi6apQj+pIJBN/UdOKr4hcLzx1Us1uYkjFwV3KjYWZRuADYau3bzxbfFCjPMopQQmmYIZPvLqII+FtjjlxxlFUtXBV0al308trWtsbjUCfdIJH5Y8fLh4pZfa+z9P0HVXgz4+TGyW4WXxel1brv/AGC6GukjIszCxB0m9jYg7qdiL+WCtmPEpqcjmmA0sU5bgdgdSq1vhY3A+PniP4gymvr0QTxwU0aG7MSL33GrUew9Bf53x04goaGKjSj9tEITrYKNes7EFgLn4jffGePjy45l37fi9PVdXxdZlw3wazmW74e81Pbt62qlnWQy+yQz+ziNEQKzhvfBPSxSw0m5t3Plhz4d8XCjlZZmKwSC52J0sOxsN9xt9MSFFn9FHTGmPtFeGsxGkgAjYWubraw23GONLAzMopcnAN7q82s/mS2kD9mM+CTkmeNdf/Tcukz6bnw7burbJr/Ld/ZDcWZW/t0wjSRw7ll+zIvq3NtrEXJFxscT9VQ5lU0EFN7PZE95mYBm0+5cfdAB/PbFlo8szh/fmp4Rba0YYj4Cw2+uNpPDuWe3tldNKB91ekf/AD8sdMeGTet93k5PtO2ceOeWP3fpZLb/AKiCzvgMNDTmWrhieOJY3DkWsCxuDcEm5tvtiGqaLK6eJkaolqZCwIEXSLgW7kaSPLz79sX5fCqgsAY3JH3i7X/VtiZyrhOlp7cqBFI31Eamv/Wa5xvyt3epN/q8c+0Zjx44eLLKS9p2xn7bqiZHVB4ZIMuoZU5yWeWYnQLjST/P2Jta2L9wxlRpqWKFtJZFsSvYn1xK2wsdscNPm83P5naTU3v1t/elhYWFjbzljSaIMpVhcEWIwxzXOBAVBVjqDEEWtdF1Bdze57DGmWZ6KgaolLKJWjJ1LtpHvd9wbiw77jbACXjXwrnppmqcuJF92Qdvp6Ypc/Ekq9FTDOh8+W7aT+ibgYPp43jDaZI3UbknawGtEUm5GzFxZhdfibGzF81oKkjVAzXbQWKKACHVDfqvszr2B7/PEs21jnlhd43QC/vzEfcgqJD6MQo/7oviYyXg6tzJlVk5UAPuLsPzPmcF9KGkR7JSISZHjS7qLmMsHuDuouhsbG+3a4xJQ8TokUjLDZUjkkUKynUIWCsNtgSSLG5B9dsSYyekb5Obk5P58tnHCfCsVDCI4wL+Z9cTmKueP4evpc6PIAX9/lm9yNJDkKRuQb7bHDmn4uR1kfQ6rEUEhbT06iQSQCdlI3Ppv5Y05J/CxWTx3ELB0kRr20kDvqK2G+5BAvbYXFyMSGVcSxTuyIHBW99QAHSVDAWJ7FgD5el8B0zvKufGVB0t91h3GAVmXBVdS1ZljS9zcsD0t/WGDGONUYXSMuC7ICGW/SbBiO4Qkrdj21r5mw7S59qWNuTqWSJpfeGoCPTqFrdR6hbffBLNg1FlRZw9QEUge4gIX9Inv2G3bYYmzCO5H54IbcPwVcfMVdIYnSw+8ASAw+BAuPgRivZhwVNFcwkMPQ/5Yu3O41W2h9N//nfGfZ8cq+CSNrlCp8xvY4xBmqN3OlvQ4Mu6Q4cQsyG6sR8sNDWqO5GH2SUstS9oh0+bEbYoeQZqQetQx/ENm/8AfE7w7Mrzra+wP5YY1XC8yfd1D4YnuE8oMYLuLE7AYjcl2kc/yCOshMUt9JIYFTYgjsRiuwcEVaFlTMphETcAqC4/SJP6rYuuGWbZgIYi9r27D4453CW7r14dRyYY+CXt+UvzU+fwzi6mq6yeUHdtThV29e+GlU+TU9rQpIy7bKW7etzpJxDZ5nMs5Jl3IJsi3sBfYm5sD88VmrDfAfrP+AxZhjPZc+q5s/XKrvJ4qxRC1PSBR+iv6lBxGzeMlSfdiiHzLH/LFFqF9ST+dv2YZtb0/WcbefexAXxcrD92L+y3+rDqDxWqvNYj+RH+OB1CuJCmjPlf6n/PFBLpPFOQ+/Cp+Tf5jEzR+JEDe+rp8bXH6sC6FDcC5uQT5Htb1Hxw6MbDuB+z/wBv1YaTY05fnMMwvFIrfI7/AEw9wB46t42Dxko47N3t/n+YwTOBuJnqFKSkF1+964lirZhYWFiCFzrN+U5UoGtGHS43La9JA+Q323xGLxm66v4owIUOesAHUAdiVBawsCbbGw+OJDPp6lX/AIuGPRcAKpUtrFwxIuvRcixG/r2xFy5vmIuRBqsGAUJsTsQSeZcbXXta59BfAPcwr0URGKOE80ksrIb3BUvey7EWNwRqLKq2v2Ytm6RrA5pEaS0rKsYseiREvGukhiwKte+wBsT5uP30rwD9gna4sp3uEJB+0203f11lbADG9fU1ZMZVCraOsqistjbUAWGoP5hTt0b6iQMBo2cK4nPs0bMFRrga1kuQO+gE2vtfc2uBbGlBmx0FpKeOPU8SvdNN1lALE7nUBcjUT63Atjvl2Y1oZOfGNHZiEOu2lrHZyL6gtwF+8fS+NKnMK1JpCsZkjBYKNI/COWRbSTdrg9R2v2wEfX5ykjKTRAlZSRqa2oq672UWLb67PsBvc74kqrOwKZZYoFLSMFkTTci6u3VZQT5dxYhrjuL86SuzC0peO5tHy1sot1Nr3B6trbYciqqzHGSmmTmDWEUaWXo1X1MxXpLi4Pde42BCNTiTWRaiDOVBkuLWLS8uxPLJPvB9/um/z0XiwKnM9iI06tFgQekLtYR9N1cAb2JUjbbD962v5jBYwV1mxZbgLzQqgAFDflHWSS24ttuMbU2YV7BtcSreNyoCm4ca9AuZCG7L5D3sBHrxHqJ10Ss+op27g38zGSQPv+moe9fFqyyQSRRvywnTYLb3fIgbDbb0HlivQ5nXqCDFrHkxXqIOrc2KW0nSNOm5BJHax7ZZmNc7w86JY1Y3kCrew0SbFjIbdYj8t9VvInAWZEAAAAAGwA+GM4WFgG1Tlscgsyg/liuZl4c00u9tPyxbMI4AI8S8KRJMkEGuR9V2u2wVd2vuNiNr+pwUeF6yExhI1CkAdP8A874p3EGSvBWSyXOidQL/ACNyp9L7fPtiPyV5KV9i7C5fmM1ySxJsB5AdrYrnvVF22MgYYZTmizICDv5jD/EdCxB8YLenPzGJzEdxBS8yncDva4/LADpqIGMMB3F8VzMKffE0mdM94IVGpP5R23VSfIL95vP0HxxD5nQ/jZnPxNh/ZFh+rFRXapQDuR9cMrr5sPrh7WqqgkgAdthck+gA7n4Yi3glf3bRL6mzP9ey/l9cUSdGU/F+pj/hiw5aYLi8ij5hh/hijnI2PeZyf6xx2hy+oj3jmYj0Y3H0OCizQ5VTs2oSxE6bW1ged+xPy+mHVZkO1/L17j64HOTZzqYRzLy3OwP3GPpv7p+HY4sBDJupKn+aSP2Y0y1zOl0Ys3hj/Kv8hilV+ZyWOvrHmbdQ+nfF+8J6EiN5T947fljNWCDhYWFjKofNqKdnYwuF1RaASxGltV7gaSNxtfuPjiPTJq0Mp9puAylgWNrC220Yvtfta5tfFoxSvGCiklyyRYElebWhjEIYuDqFzZN7aNXfbfAXS2M4DFZwxXUpo+VJUOWmmmtEkrxQK0S6E0SM33/J/O/xuzn48zZnjgRpBVGkRzAKZNRl52lg4ZbopiGu+wFx274A5WwsUTxNr8zWngiy6JjLM2mWRN+XsOxOyAknrPYL5Eg489cX5RV0VWY6uQtNYPrEhcnVuDqO9++A9g2xjA88DM6qKnLS1SzPolZI3bdmQKp3J3azEi/wt5Yg/GXjiZo56ShDERKDWzJ2jVjpEeryJJ6rb22/FYCjl+eU87OsM0UrR2DhHVit72vYm3Y/TD7AF/c4ShZK5jsBHGT8g0hOKzJmFXxFmXK53LVtZjRieXGqAsBpHdiALnvc+m2A9QYWPNnhhx7U0FetJUOzQtLyXRiTy21aAy392zdwNiL+dsd/E7i6pzDNDQRSGOFZhTqoJCs+oIzvb3uokAeQHqTgPRt8LHlqlzut4fzFoeYXWNhzI7nlyIwDXAPukqdj3B/O/p+iq1ljSRDdXUOp9QwBB+hGA7YWFhYBtX0KyoUcXBwPMzojC5if4mNvUf5jz9cEaaqVPeIGIHP6qmmQiQ3tuCBuCPO+KzZKH+QcUSw1JRo3FmC3tdSDc3vftYd/iMGCnl1KG9RfAdy+qhnqjE1isZDo5tv37DyNvX1uMFOkzaIKFDWsLb4VMUnjDC+NY5Q24ION8RsO6/J1gqnCiwlOv87AH9mK/wAQRabk7AYufH4MYjnAvpNiB53NgL+W9sVnN6AyIHc6r7hR7g/Lux+J+gwA+n3Or8l+A9fgT3P5DywwlnN8WGrpbtYm3qcR0+YrHcQhV02LSHqHYk36QwPui3cb+eKhtT0krfcf6HEnTUTjupHzBGIT/aBQQGlc2fq023Fz2+i7Hb4d7zNFmz6Q0EhY2F0JIsAwW+4tvv5nv5XGGw/myQSLZhfEll+sxFZN3TpLfiH3W+ZFwfip9cOeGOJIqhhFLpV2NkcDSrm5FiD7pNu42w7zqiMRJGx7f+xGNCurBrmWP8Z0/XbBtyTLFp4UjQbKAMCXgelM9cpI2TqPp6DBpAxmkLCwsLEUsLCwsBi2OZpU1h9C6wLBrDVb0v3tjrhYCC4x4vgy6nM05+CIPedrbKP8T2Ax5Yr899ur/aK4sEkkBk5YuypcDSgPoosMesM64XpazT7VBHNovp1i9tVr2+dh9MRZ8MMs/wDsoP7OAoMPi1EuXVq5dTmGKkjiSBmO95n5eorvYgksLk3PfA/i8SY0yiWgWmPMn3lqDLcu5cMWK6Lk2AHfHoThjgGkoIpIoI7rK2p+ZZy3oDcWKjyHz8yThvxd4fwVlJLBHHDC7gWkES3WzK3lY9gR388AD/A7POXWtSFAVrUMZa9imlJGuBbqv28sRHDlY+S5whqEYch2SQAblGUqWW/e6kMPXbBp8NvCL9653meZJyyaV+z0lTe5IJY+W23rjjxhxJlNSZfaKSSrWlYJNPHGCsRJI0l9auRcH3bjACLKKA5rnhanVgklSZiSPcj5mss3kNv1kDHTxHyyXL86kmKmzT+0xN5MC/M2Pwa6n5YOvD+b5PSQp7NLSwJKnMHUFdlAO7ajrNrEdXmCMN+LOKMsmFLFURiqjqmtDIqq8QOoKx5moaCL723AwAN4+zkZxmavRxuTKscaoQNRYDfsewva/oL9sensiy/2emghvflRJHf10IFv+rFU4ZbI6Xro3pVLOItavqYs99KBmJbex2B3ti84BYjc5zAxr09z2xJYZ5ll4lW3YjsfTBKptZUHuSThhDIXve1vjidqsmkU9Quvw3H7L4ha6nKjpU37YrnZUVk3DsUUhcNf0BJsNrdvltibiNzscQ1HRSaupWt8jiwUlPcdKk/LfFSHENaYyOqxJ2F++LZQVPMQN64gaPJHc9XSv6z/AJYskMIUAAWAxK6Yy+5vmlAJomRhe4wOI5dGqCTZkNhfzHlgpYq3F/CftC64+mRex9cRoIM1l01ABsFbmC5bTuNPn/Vvt53t54rebUpBYH7zk387Egk7G33rYs+d0DHVFUKUYm6sewYC17+hH7MQM+bFDy6tSTc/aeeklb7dn2Btv5jewtiiCqo1UCw3BNwRsfTcfsw54brCspX7pBO7FQCNwbj5du17YxWpAwJV9xYaSp32Xe/zLbeVsclr440Kr1G4NrdDbW7W1bAsPT4YgczVRSzKNLNIGUb33fULHYGwsNvXBV4ozXUov7xVb/MqL/rwOOH8oeSVZ51IRTeOPzY+QA7gYLXCvBzzSCepFhe6piwTfhxkHIp9bizybn1sew+mLjjVEAAA8sbYgWFhYWAWFiA4lryjovtAplMcj8yybtHo0p1gi1mZiBuQuxFjiq0vFtWsjPMylSQFi2VULmZes6NWleWCd9uo/AAScLFUyXjRpZJVkSNY4kLGRJVYHlhC5AvrKHXcMVAsBudQtELxtOsSrIumUSBnEg0OUaWEqiJYhm0ylP0L9zsBCwsD+Hjucc06YJLMltEnSOasIUBm0rYFmJLMNzYfDv8A7w3B6oo1F4yftNdo3Ulmulw+4tZbkdytt8BecLEJm9dKggYMtjKBIFXUWBVuld9jcehJtYWxDZPm09Q0RMksbGeXXHywi8uMBtJWSPWSNSR6gRe5OAumKDUeEcQkqTT1M0EdWCKiFQjK1ySdJZSUO7b72ubY6z8YywzTKSjKpYgOwQWjlqAVUgXaRlRQoP4Scbrx+/SdEBvZtIm67M6IqEFbLKC92B2AHx2BufCKFZoJIZniWCB4ETSrbSLKGYlhuxMrNv5/DDWm8GxGlIq1kn8TlaaK6JbU7K2/wuvx7nE2ONH9mhmKR3aXly9RsgF9VhbU52Huahvfcb465Jxc1TMkarHp5euQhiSDy4WKgDa4aW2/kPjgITg3w5khrpa2pEKM+6wwM5iDkENKAwGkkFgBvbW++9sEPFGyPiSZqiNGmV1YkuTotYxysuhlClRdN45FDrpNy19nvGucyRGIwyFQUlc6TEATHy7auaDqUajdU6j5YC2YWKE3iQ15AqRdBuC0hAZLkBRtfmEi4UgX3+ZdS8VSS0rutkYPAAYnQkLM6dJaVdCyBSQbiwuD54C545yU6t3AP5YodJx/LeOELG7sAmpmA6zKidWgaWAVxcoCpIuCLgYzFx/NrClImMkqKq6iCvMjpwBcgXHNlJv3sO3mAui5VEDfQv0w5WMDsAMVaXiQywRScz2aKWRgZem6qiOf+YpVSXQjcHYepxGjxEZYlAWOWQkKDrVdQIp9EpBICo3Pv3A7AHfAX3CxR248lsWC0+my95fdblNM6FhdWIVQoZdiW87EYdQcWSyU87lEiKqrowJbSjyyxFnBAF0ETOR28vLAW7CxR6jiOWKZUinWpRSSzNpuwEc7lAY1Clxy+4sDsLAhiXOdcRyGCJ4yY+YhkBUoGKmeCNLGQaFJjm1XOwNvLAT2a8Pw1C2kQH42xS8y8JkYEI3T+FhqH6+35Y3j8QpItEbKshOtSzuoIYPNo1FBoICx9TICO52tYyeWcXOfai4R+SjSDQ11bTEhKxvbqUNquTuDIowFGl8DAT7qflqH/qxJZT4LpGQbKvxtc/Uk4sUHEM8ntTmSJFhg6Sh1x69co5mrQSVAQDzAs1wcRM3FlQocLMWPJeNSwiYrMWco2qMaJNKI5uAAdO6ggjF2LVlHBcEB1W1N+Jtz+vE+q2xVMyzhlkN6jk6Io3SOyHmmQvq94FjuAo0EaTubjbGOHOKJZHSKQIxkaQhlPZI2dWvtbUp5I8riQHEFtwsDqi43qECLKYy5iL6pDojKtqkRtQGx0o8Vh95b+Yx1l4xqmcOghVCGZYmJ1ER+1atR03B+xGw7G3xwBAwsUPMOP5IJWj5XMsbhu2zdQG3oGC/lhYATzfugq97BoaRrEEXic7jsd5O49cYbx/rje8NGb9/sm3ve9/tN+5+p9cDLCwBMXx9rhe0FGLgKfsm3A7A/abgX7YfU3jPmc6SSrBRMIQHclLMouFDWabUd2AuPNvjgS4nuCq9Y6tVlNoZg0E39SYaC36JKv81GAvlR4u5lGsYamoAtQt0sgKupcrc2mItrDDfzBw2rvG+vjkZHp6HWrDVaMt1JsDqEpBK9r32wzeWJacoWTmZVJ0EH+VMoIa34wtWqsP5jHDLh/LYvZI5xAatue4qUFiwTSmi97tErXkPMA79ztbAWOr8a8ziihkaGi5coLR6UY+42k7CXpIPrhvS+PeYu6qkNJrZtK/ZsLlyB3Mu1zbfDTJzG0GWpLHHJT3qFqGcX5aGUknX/AMpgvULWJNhve2NKXKIGjpSkSq3MpleOWMEyB9RZ45ATzFZTd0I6CB6YB5VeOuYK7K8FHqR7N9kxsysfMS2JBvv88ch4+V178ijvctflN3IsT/KdyO5xwzOhHsxi0hIY80nWUhFvFEwh0km2pRbXpPnaw9Mcs4yvlVAiioVdvaGMDPp5MkWhrKCComWwVw5a+1id8A7Hj3W6QvIo9Km6ryWsCDcEDmWBvvfG0Xj9XKbrBRqTftEw7m57SeZ3xTuEJ4lq41qFUxSXjcsoOjmAqJBcbFGIf9G2LBnFJTxUwdeSZqfXRyqFQh5TZhMBp6lC8xdXrEp+8cA//wB/Vbv/ABei3bUfsW3JFiT9pubbXxqfHessoNPREIbqDCx0m97i8mxv540yumpKiOEsIEaqgakC6UHLqUuVmPT0qwMQJ9ZW/CLRuUNBPNUU1oUDRWp5mRBZ4AG1E6e0io97+bDAPa7xoqpra6ek2fXYJIoLd7sFmGv9K+HTePlcVKmCjKsbsphaxJNySOZYm+98RHFa0+hJaVY7VgTRGFTVFyrxyDt0F5AGHwviR4S4Y0R6pKRpmhrGjqFWEzkokYvGugMsbaieokA3FidLDAdl8eq0EEU9FcAAHktcBewB5mwHkPLGr+PFad+RR3HZhE1x5bHmXB+Iw1yvKoNdFrjQ08sb+2SEAGNw8ocFu8JRBGVUWvtsb2xquVU4KgohpGoOYZ7dQn5Bb3+4cVH2fLv2sLb3wEzl3jBmLUr6IKIwwKutXVibM6opIaa79TC5333OMZp4w5hTOYpKagBMamyxFlKSKJF3EliCrg2+OGeYZOYYcwSGMGnNNAYJFUEyjnQMX1jdz7xYXsvawtjbPaLmCqV4ATFl1JJHJyzzA6pSIRr7npaQFe3SdrqcBr/v2rLk+zUN2tc8lrmxuLnmb2IBx2X90HmA7RUgv/2T+pP/AFvqT9ThlnHDfKpixhjaVJ6fQY47oySwuWsbkzqWVbsR71wMPcxyOB5qqOSFIYYczhiWVE0FYJXnEl2+8oVYzc9rjyOAcDxWzKWmUpTUZjeT2dVjRg+tgxCqqSh0JBaxFu+3fHaXxPzVjEnslI92aGNVQut1ADxnTMV2GklW7AA+V8NKKgljWNJNNHozWMq4QBY10Npe52db2s7Eg3798PqWtRpKaVV9gdKudjTbESkwFiwEnul7LT/gu/SBuMAzrPGXMIRGz0tDpZSI2WLUpUEqyqyykWBuCvx+OOEf7oCvW2mGjFhYWicbWA/6z0UD8h6YjOKaQVMFJyIuQ4WctR6towh5jSjWQ4D77MSfs7C4AxpWZOkfIIjVqKWKDXUhQSrMYzOdfdZFbWnLP3fu+eAlovH+vUWWGjUWtYRMBbfbaTtufqcYTx8rgAogowALACFgAN9rcz4n6nDWTKog9QrwRgpVxrSaVuJEaRgyi38unKCvrN/Lfq3f1NEiySaaOC0eaezr9jcGFy9wfxdls3cX2IuMBzf90BXkgmGjJW9iYmJFxY2+02uNsck8d60ScwQ0obTp2SS1iQTZebYEkLc2udK+gxSOI6EQ1c8aghUldVB/CHIXv36bb4jsATG8fa4ixgoyO1jE1tjcf8z13xk+P9cTcw0d99+U33u//M87m/rgZYWAJMfjxWqNoKPck7xOTdiWPeX1JwsDbCwEjlfD89RbkoG1PoW7opLWvpAZgWNvTHCtyySLSXAs41KQysCAxU2Kkj3gR+WJXgWqWOvp5JHVI45A7MxsAB3+Zw94ZeBI5xIYmnV4zHzGXlsg18xVZ0dLk6PIEi9j3BCvT5W6RRzEDRIWVSGB3j06gQDdSNa9/XDaNCSAASTsANySfK3ni41NXE8EIjamQierflOSyIkqR6BupJ/k2CnvcITa+ITh2tijcmRXLMNKOrqmgk7tdlYX07A+Vye9rBtBwjVM0iiMAxPy5A8kaWcXuvW4udj2xyHDc/J5+leXYm5kjBIVipIQtqPUpGw8sXCpzyL98ahkemejkqjLIJ1STUrElmQaNYupIATqBtftfEfSZtDy5VmEDUvLmFOhVDVKWZ2hAcDmKVdgTqOm2rvsMBTUQkgAXJNgALkk9gPXEkvDc+pl0qCgBfVJGoTU2kBiWAVr7aTv8MSfB+b08NXC7LyyquOYzF0EjROsblQtwFlKttewHwxIGjpJuQJZaeKREc1GglY5bOOSgKKVDkatTAWAI7ttgINODastIpiCtE+hw7xpZrXt1sL7b7X2xG02XySCQohYRKXcjsqggEk+lyB+eLnTZ85rHaolopYHmDzhlDrp0qCIwycwWToGje6j0vjGSZzRCKrjVZIlaGUDVKo5haRTGPcJuEUDckDq82wFFRCSABck2A+eJpuDqq6jlg6naO4eMqHjUsyMwayMFBNmI2GGFZlxjaMa0PMRXBBPTr8muAVI/ZYi4IOLZUTezRRRUtXSyBZGkck35kjxFCSskekRhNSAN31En3rKFcbhqoEhj0rdU5jESRlFS9tTOGKKLkDc9yB5jDPMMukgcpKulrA22IIYBlII2YFSCCDYg4uE+exB1RFpby03LrSLxwMRLzFK8sCzqFjJKCxYGwPnF8SZ9TzzDTEzRRQxwRWcobRLbUQQx6mJIBOwsMBGVHDs6RmRkGldOuzKxTmC6a1Ulk1eVwMSVFmM0dNB9idCzuYXVmTXJ9nqU6d5LWS1rEXIv6PYKmCKjqIZZI5FfltE0JImdw6mz9wEVGkFnGzBSL4nsr4oolSle5jMc85jR3VxDrp0jhYqsYJUSIDt1XDMblhgKbU5NVVFTLqVTM2qaUF4106n6tV2AQ6mA0mx3G2ImtpGidkewZdjYqw7X95SQfyOLdLmCoIeQaRakxutT0xmBl5qNFs6mIuNNyQOwXzviM4lp4ZpZ5qYxpHGsWpVDKrOyqshiUjZeZqIUkHTuBYEAIWjoZJSwjQtoRpGsOyoLsx9ABh5Pw5OkImZVEZVWH2keqz20nRq173Hl8cT/BebUqRyRya4y0E4d+YqrIXiZEUAoSLX23sCST5W5x5qho5UqvZ5LQotNoVPaA6smm7qobSIwwYOd+m3qArU2WyJGsjrpV/duQGYb9QW+orseq1vjjtlmSTVH8kqkalS7OiAs99Kguwux0tYD0xcOKs3pJvapGEMgZ4jSCIaJVQWDI5A6QsQCdQPUBp2viF4aggaUytJHCsRVkhlkb7Rx2uypsgO52vbYd7gGJ4UqQjO0YVULhgzxqwMZIcaGYMSCCNh3GOI4en5Rl5fQE5h3XVoLaA+i+rRq21Wtiz0edAtL7dJS1EB5zMQqtMZJNbAxtoEi3lIYG4UAm/pjoc7hUmoEisGy1aXk/f5ohWAqV8l6TLq7W+O2AqlZw/PFHzHjsoKq26kqXXUodQbxkqCQGAvbEbgg5tWwyy14jmRhmE8Rh7nQDKZWLgAlNFwlrX3NrjfFRymeOCcmVTJp1BdDKAH7K92VgwHcbWO3lsQyvDdRqdTHoMao8msqgRZApTUzEBdWpbAm++O8fB9WzFBF1hnXQWQOxjAZwqlruQCD0g99sXGqz2mE1S0UkcjSU9KnLqGDQSmNI1k1EKvWhQWuRc62B7DHAzQe2z1kFZEH1nkCZ36WdAHlvyzdVYkILAmyk2AswDo4kIuH520/Z2DxmVSxCjlhiuu7EALqBFz38sbUdTToycyFn0tdyslg4F9gCmwO35X9drTnD01Y1EPaRFaBhM8jhtP20kgSyRjqIcW+6BYbaTgK0/ClSrsrR6dCqzMzoIwsluW3MLaCGvsQd8NxkU/OeDlNzUDFktuAilmJ+AUE39MWypzsNLLDJJSvSyRwiweQrGtOCkIVgqu8iqWuALNrJNr7Pst4wpJa2WRleFXWRdZkUAximMEKEFGN+xO9tRBNwowA2wsdJALm3a+24O3lv54WA54WFhYBYWFhYBYWFhYBYWFhYBYWFhYDJxjCwsAsLCwsAsLCwsAsZGFhYDGFhYWAWFhYWAWFhYWAyuMYWFgFhYWFgFhYWFgFhYWFgFhYWFg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1550632" y="3421512"/>
            <a:ext cx="2057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Aft>
                <a:spcPct val="50000"/>
              </a:spcAft>
            </a:pPr>
            <a:r>
              <a:rPr lang="en-US" sz="1600" dirty="0" smtClean="0">
                <a:solidFill>
                  <a:schemeClr val="tx1"/>
                </a:solidFill>
              </a:rPr>
              <a:t>First appearance of N. Sarkozy on TV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3180512" y="6245790"/>
            <a:ext cx="30319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Aft>
                <a:spcPct val="50000"/>
              </a:spcAft>
            </a:pPr>
            <a:r>
              <a:rPr lang="en-US" sz="1600" dirty="0" smtClean="0">
                <a:solidFill>
                  <a:schemeClr val="tx1"/>
                </a:solidFill>
              </a:rPr>
              <a:t>Predicting crowd behavior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Counting people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851920" y="3462099"/>
            <a:ext cx="22978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Sociology research</a:t>
            </a:r>
            <a:r>
              <a:rPr lang="en-US" sz="1600" dirty="0" smtClean="0">
                <a:solidFill>
                  <a:schemeClr val="tx1"/>
                </a:solidFill>
              </a:rPr>
              <a:t>: Influence of character smoking in movies 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664815" y="6330729"/>
            <a:ext cx="17716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Where is my cat?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6084168" y="6333564"/>
            <a:ext cx="2887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M</a:t>
            </a:r>
            <a:r>
              <a:rPr lang="en-US" sz="1600" dirty="0" smtClean="0">
                <a:solidFill>
                  <a:schemeClr val="tx1"/>
                </a:solidFill>
              </a:rPr>
              <a:t>otion capture and animation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34" name="Picture 2" descr="D:\doc\teaching\aerfaiss2010\slides\images\avatar-frame0000.jpeg"/>
          <p:cNvPicPr>
            <a:picLocks noChangeAspect="1" noChangeArrowheads="1"/>
          </p:cNvPicPr>
          <p:nvPr/>
        </p:nvPicPr>
        <p:blipFill rotWithShape="1">
          <a:blip r:embed="rId6" cstate="print"/>
          <a:srcRect l="52970" t="18029" r="1685" b="19733"/>
          <a:stretch/>
        </p:blipFill>
        <p:spPr bwMode="auto">
          <a:xfrm>
            <a:off x="6249760" y="4505507"/>
            <a:ext cx="1512120" cy="141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http://upload.wikimedia.org/wikipedia/fr/thumb/3/31/INA_SVG.svg/112px-INA_SVG.sv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46" y="1859698"/>
            <a:ext cx="1066800" cy="1143001"/>
          </a:xfrm>
          <a:prstGeom prst="rect">
            <a:avLst/>
          </a:prstGeom>
          <a:noFill/>
        </p:spPr>
      </p:pic>
      <p:pic>
        <p:nvPicPr>
          <p:cNvPr id="1030" name="Picture 6" descr="https://encrypted-tbn3.google.com/images?q=tbn:ANd9GcRCe01id6Clp0kFNGvuVX7CncwlPrQnfQcgSVg4rnge3UvFyc03c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9" r="13321" b="17097"/>
          <a:stretch/>
        </p:blipFill>
        <p:spPr bwMode="auto">
          <a:xfrm>
            <a:off x="2843808" y="1885905"/>
            <a:ext cx="969549" cy="71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encrypted-tbn1.google.com/images?q=tbn:ANd9GcRDFbpgsu4bbKkGHR7c9E-BFtcmx25AmAv81PhuQwcvEd_Lq0LXt1WuZoL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13" y="4423758"/>
            <a:ext cx="2457825" cy="18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0" r="23942"/>
          <a:stretch/>
        </p:blipFill>
        <p:spPr bwMode="auto">
          <a:xfrm>
            <a:off x="498117" y="4429419"/>
            <a:ext cx="2251831" cy="178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 descr="https://encrypted-tbn2.google.com/images?q=tbn:ANd9GcSh8hUNay896i0sKo23HIWJf2h9olLS92PIsdM9aNZM6sLNiUE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76" b="15874"/>
          <a:stretch/>
        </p:blipFill>
        <p:spPr bwMode="auto">
          <a:xfrm>
            <a:off x="6447413" y="1844782"/>
            <a:ext cx="2466975" cy="15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doc\teaching\aerfaiss2010\slides\images\avatar-frame0000.jpeg"/>
          <p:cNvPicPr>
            <a:picLocks noChangeAspect="1" noChangeArrowheads="1"/>
          </p:cNvPicPr>
          <p:nvPr/>
        </p:nvPicPr>
        <p:blipFill rotWithShape="1">
          <a:blip r:embed="rId6" cstate="print"/>
          <a:srcRect t="20090" r="62189" b="22218"/>
          <a:stretch/>
        </p:blipFill>
        <p:spPr bwMode="auto">
          <a:xfrm>
            <a:off x="7652978" y="4793539"/>
            <a:ext cx="1318520" cy="1371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ectangle 33"/>
          <p:cNvSpPr>
            <a:spLocks noChangeArrowheads="1"/>
          </p:cNvSpPr>
          <p:nvPr/>
        </p:nvSpPr>
        <p:spPr bwMode="auto">
          <a:xfrm>
            <a:off x="6450646" y="3523245"/>
            <a:ext cx="22978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Education: How do I make a pizza?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video analysis?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392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Applications</a:t>
            </a:r>
            <a:r>
              <a:rPr lang="en-US" altLang="ko-KR" dirty="0" smtClean="0"/>
              <a:t>:</a:t>
            </a:r>
            <a:endParaRPr lang="en-US" altLang="ko-KR" dirty="0"/>
          </a:p>
        </p:txBody>
      </p:sp>
      <p:sp>
        <p:nvSpPr>
          <p:cNvPr id="25" name="AutoShape 8" descr="data:image/jpeg;base64,/9j/4AAQSkZJRgABAQAAAQABAAD/2wCEAAkGBhQSERUUEhQWFRUWFx0YFxYYGR0cGBweFxcYGRocHxocHCYeFx4mGhgYHy8gJScqLCwsGx4xNTAqNScrLCkBCQoKDgwOGA8PGjUcHB0pKS0sLikpLDUuLC0tNSosKSw0LCw1NTUsKSktLiwpLSwsLDU1KSkpKi0pKTA1KSksLP/AABEIAMIBAwMBIgACEQEDEQH/xAAcAAABBAMBAAAAAAAAAAAAAAAHAAQFBgECAwj/xABPEAACAQIEBAMFBAMNBAkFAQABAgMEEQAFEiEGEyIxB0FRFDJhcZEjQlKBgqGxCBUYJDNiZHKSk8HR0hYXNEM2U2OisrPC4fA1VHN00yX/xAAaAQEBAQEBAQEAAAAAAAAAAAAAAQIDBAUG/8QALxEBAQACAQIEAwYHAQAAAAAAAAECEQMEIRITMUFRsdEFI2FxgaEiMkKRksHCFP/aAAwDAQACEQMRAD8AB18SdJwxVyqGjppnDC6lY2OoXC3Fh1C5AuNtxjbhKgWeupYpPcknjRvkzgH9WCb4xZy9DndJNDtyaeMqo2XSJZbpt2Ur0/LACmjyeaUsI4pH0EBtKk6bnSLnst22388O/wDZCtuR7JUXXTccp7jWxVLi22pgQPUjBS4koUj4UhZAAZpUlkI82kdyb+ttl/RGK1wtx1PUVlBA9rc6kR3uSzineTRf8pd/iinAVV+C64HSaOoBuotynvd/dFrdzY2wm4LrhIsZo6gSMCypyn1ELYMQLXIBIufiMEzxo4nlpMzZY7Wkhp3N77NBO8iEfG4I+ROJrxekTlU2ZoxBamkjjI8zUIujcdrI8zfo4ABGBtWjSdV9Om2972tbve+1sSlRwhWRozvTTKiEB2KGykhSA34SQy9/UYf+G2YRwZnTSyqWjjcs1lLaQEbrsN7J759ApPlgr8f8GIKWtzDLpw6VMZaoj1a43XWrs6MD0sCL2N9iwFu2ADVZwfWxBTLSToHYIpaNhqZvdUXG5PkMZj4MrmkaNaSoMiAF0EbalDX0ki1wDY2wU/HE/wD+ZlnyH/kJh14VuW4hzEsSTy23O/aWIfswAYrsgqYUDzQSxoxsrsjBSRfYEixOx+mHVRwZXIFZ6SoUMyqpMTAEubKBcbknsMFziuVk4eqVROcr1c2twRaH+N33B3JuAvSLdXf1c0rJmPDVO0p/4V4+YfMLTyBHP9w18AG4+Ca9mZFo6gsltaiJyV1C63Fri43GOf8AsnWfZfxWf7b+S+zbr6dXTt1dO+3lgueAGYNUVmYzPu0mhz82kkP6r2xXMrmEdZk8EcvNiadKhib9ErzvG6AH3QAgFvMgsO+ApJ4MruYIvZKjmFS4TlPqKggFtNr2uQL4az5DUJMIHglWZraYihDnV2strm+D5X/9LoP/ANQ/+CXAz41jJ4ilIBIFXHc+m8YF/TfAVHNeHamlCmpglhDX08xGW9u9rjfuMa0eQ1EsTyxQSvFHfXIqMUWw1G7AWFhvgofujIi1dTBQSeQdgLn+UfyxYvBagAppaVkbTPTpI7WOktKZQRftfktAbfHABDK+GqqpUtT080yqbExozAG17EgbG2NDkNRyWm5EvKRtLSaG0KwIGktawNyBb44vnhTm/wC9tVUPMxVEeOCUfds8jIWI/msAflq9cXTjrhGNa+BLH2evroJHA9zUiSrKp/r60YevX6YAKU3C9XIoaOmmcMAylY2NwTpDCw3F9rjbG0PCVY8aypSztG1tLiNip1NpFjaxuxA+eCT4s589Dn0M8PeKCOy9lK3kBTbspFxiX4fjV+EnEj8tWkIaSxOkGrS7WG5sN7YAJ5llc1O/LnjeJwAdDqVax7Gx3x1ochqJl1RQSyKSVBVGIJClioIG50qTYb2GJLjurZ66VS2tYSYI3JuWSFmRCW+8dIHV54I/jfSCjpMqjpzoEWvQV23VYSG2873N/UnACNcnnM3IEMhmvblaTzL2vbTa97b46f7PVPP9n5EvP/6nQ3M93V7tr+7v8sXThTNnqczkzFoyXWSJtMdz1PIitYAXP2SzNb4YsvjDlTpnlDLCdLzcoK3/AGkcoUH6GPACo8L1YnFP7NNziuoRctten102vbY746RcHVrSPEtJOZIwC6CNiyhvdJFri/lj0lKIJswy2sT+UngkC+hj5Rkv8wXA/M4q3Av/AEpzP/8AG3/mQYAJvwpWAITSzgO/LQmNrM9yNI23a6tt8DjrLwXXLq1UdQNK6mvE+ykkAnbYXB3+BxdeIZRFNDHHKZFnzF5pVN7RyRVLRqoH3bo5JP3un0wYqy65zrXqdcvbTCDZnvUX2LWQWsBuR7w+OA8rUNBJNIscKPJI3uogLMbAk2A3OwJ/LGK6hkhkaOZGjkX3kcFWFxfcHcbEYv3AWoZnJVGFlaOpReUgJKNNOeYLKOywrMMOf3QeVcvM1lA2mhU3/nISh/UFwAxvhYxhYDpT1DI6uhKspDKR3BBuD9cXbOvEsVc8NVNSq1TDEEVuYeUWVtSSGLTvYljo1WJtfYWJc/g+5b/SP7wf6MM6vwVyaI2kllU/hMy3+mm+AEtL4hMcuOX1MfOiDh42D6HQ69TC+lgwN28ttXyGGlJxcqV0FT7OOXT6eVArlQBGSUu5UljqJZiRuSew7FtvCjIx/wA2f+2f/wCeOkPhBkjdppfzlA/agwAl8QuNxmlQk/J5LKgRhzNYIUkr91be8fW+2N858QpKjLKbL2QAQNfmarlgocINNtrBrdz2GDNH4B5W26tOR8JQf2Ljf+D7lv8ASP7wf6MB5/4Wz72KqSo5ay6A45bGysHjZCD8LN288TH+3Qio6ikpITClS+qQtKZLKOyINK6R5FjckbYM7+AGWAXJnA9TKLf+DGR+59yz+kf3g/0YASZn4mLV0lNT1lMJTTMCrrKU1qqaNLDSe9luQR2NrXxpwb4mtQ1dRVvAJpZ7g9ehV1PrNgFa+4UD0AwXv4PuW/0j+8H+jC/g+5b/AEj+8H+jACx/Fw+yVVJ7JGY55HkXW5bQZGDm9lHMs/UO1tr3tiJ4d8QpKTL6uiVAy1PZ9VimpdL2Fuq6gDuMGn+D7lv9I/vB/owv4PuW/wBI/vB/owAf8OPEj96TMRT85pdIuZNAAW5tYIbm5741y/j2GEUwjo7GCo9pducbyyBbC55fQoNjYX2uPMnBi/g+5Z/SP7wf6ML+D7lv9I/vB/owAzm8YFbM0zH2T7RITFo5x0m9wGvy/wALMLfEHy3Z1fiXFI80ho7SVFRHNI3ON9MLBljH2fSLjc/5DBFl8I8jWYwNUOJlUsYzOuoKF1kkaNhpGr5Y4Dwx4fMJnFWeUGCGT2hdIYi4UnTsbb2wFPzfxgjqaoVM1CCywNAgE5GkSaw7D7PdtLkD0/Y2yTxZ9lrXqYqdhG0SxinNQ3LUqqKGHRv0xqO354vh8LMh1xJ7S+qYK0S89buHNlKjRuCQQMP38DcoEqwmSYSspdU5w1FVIBIGjcAkYAP5lxnBKK7+KaWrHWS/ONo2U6thyxqBcsd7bG3lfHbNfE+eeipKYraSkkV0nDdR5YIS627gEb3N9PxwU/8Ac3kvKSXnScuRgiPzl0szNpAB07kkEY4VPhVkMc3IepdZv+rM6htxq7aPTfADjPPElaqoSrkpV9qSIIrcw8rWpJWTladyLmylrXsTe1j0ovE5Uyr97TS6kJu8nOszXlEjWHLOm9redu++CHWeFWQwiNpapkEqhoy1Qg1Kdwwuu6/Hth4PBLJ+YkYklLuhkRRMt2UWuw6dxuN8ADuKs/SrlRooBTxxxJEsYYuAEvvqIBJN98TWYeIgq6alhrafnGlJCuspjLqU06XGk73VOoEEhT2JvgmjwlyIo0ntD6FQSM/PXSFZmVWJ09iysAfUHHZvBnJQ5jM0usMFK84X1GMyAe535alvkL4AQTcahoZFERjnknEzTRSlAAoZFjWML0oEdlHV9e2LJn3jGlXJSSS0W9JJzE+3PVYDZjyvxKjfo288XSg8KMhnR3hqWkWMapCs6nSAL3bp6RYHc47ZX4N5LUo0kE0kqKbMyTAgEAGxOj0IOAHGSeKvs88Ens+tKaOSKCMynpWWQt1NoOuyEINhsoOOuT+LS0+ZVNetJd6hQugzGy7qWN+XvcqtvTfvfa+UHhRkM6O8NS0ixjVIVqFIQAE3bp2FgdzjNB4TZFOFMNQ8gdzGumdTdwusqOjc6Oq3pgBi/HsOk2o7O9WtVM/OOpyjyMqD7PoUa/j5nz2sVR47Ma2OrWkUMsTQsplJDIzBxboGlgw773BtbFzg8F8meTlpLK0gLDQJhe8ZUPto+6WUH0uMM6jwvyBCoeqZSzMqgzruyNpYDo3IbY/HADPM+PEkV+XTmnlkqOe0kMzLfYrptpv7pPVf3mY+dg58RfEsZqkQamETxFrOJdVwwFwQUHmoN7+vrgjP4VZCHlQ1LB4QTKvPXUgW2osNNwBcX9MPYvBDKGkaJZJjIqhmQSgkK3ukjRsDY29cB5ywselv4PmW/wBI/vR/owsATMBbiGfmcQTRSE6FhMhAOknl0+vTq+7e3fBpx5y8UM3kps9lliIDhEG4DKQ0IVlKnYggkEYC8VWURKkn8qGKyvHd1OjlU8U1um4kBMhF79reeHE2V06NISJCsImDDme8YeT1X09N+adtx2wKT4h18+uJSrNMNACRLrGqNYyI7C66kRQQPTyxesppc4llQTS0UUjIy8mZVLvr0M7PFGDdyIluWI7dsXVS2T1TNflixoxidw6PILWLagtQkI903uNY2AN/hiQFJKpK+1SC4XT37sJtjaQgW5J7E98VvOMhzSAgGtojIxZ1DAxsxadJzYsNP8oi2Btttio53xpmlJKFqI44W2KjlDQQvNsVIYqw+2fcE9xiNWWTdSniZOY6SJua7ytKFe5OkBqeOYAAk398dW3ntg55TKWgjY9ygJ+mPJmecUz1SJHKUITSQQtmJWNYgWP3joVR+WPWGR/8PF/UX9mCH2FhYwTgNJ51RSzEADuTin1Xi/lsbFTUAkbXVWI+oG+Bp4zcftLM1JC9oo9pLfeb0v6D9uBNJJgj2DkfFlNWLqp5VcedjuPmDuMS18eO+HM3npJlmjD6QeoAGzL5i/7D5Y9D5Jxk5jRweZGwBUnvY/44G2K7hCqZMzkV35tUZEji5iiIoY0hR26bhgoJ77emIabgKsiRFRXlZKoyNOs6JK8ccBjpiNalYygfSV026bj3tiHl/EUUu17H0OJQHBdqHQ5BVrmZmcTCIpCmsTx7iKIkiVNGqQmVm3Ur3vjfijhKonq5aqEhJYYIxRsW2LhpWmVh5K6uqG/rfyxesLAC3M/Dmrnp4oA8cSUlMqQqy6y83LBeW4deUVYBVYhu7m2+JrPMhq52mlCKHbLTTxjWLCadiZd/IDSm/ni8YWAo0GR1VJNOaemhqFmEYSR5dBjWOFIhG4KMWjBUsNPfUdr74iv93FRGA0TrzqSmiSkkvZWcNM86lfuxsJBGAfK34cE7CwAvqvDCWUwQsQKZaCOGYA7vLCJOWNvuh5eYT5lRjMHA9atPEW0tU8uqllbUAPaJoBTwAH0WMkX7dPxwT8K+AF9dwhWy05CwRwtHQmijQShnkDmIMzuFCqqoh0jfdj2xY6XK6lcsniAk9oaORY1llSQgshRPtEVVC9ja22+LZfGk1QqC7kKPUmw+pwNbDSv4RrJadgsEcLR0JoooxKrPIHMQZncKFVVRDpG+7Hth7TZLWpLQyGGSVYDMWWWpjZ1MgSJDqVFDKI9Z0gX6u+LNV8aUaX+3RiouVj62+i3OIJfFOOV9FLTzTtb0Cj9ZuPpjFzxnu9GPTctlvh1J8e3zM6rg+s5EDwFI6sVFS0jE3CpWvLrI/EygxMB6oMbng+aGvgNOki0sMEUCtHNGhsJGklMisjNIGOkmxBNjvvhwc8zSUhVgp6fVcKZHu35C4v8AQ4ZfbtKIqnNlWQnTyotKtq9LgbH54nj/AAbnS33yn6bvy+pcPcCzLUyS1aiVJhUto5g0xPPKwZQo2cSQaAW30lSOxxY+AeGvYqONHH27KGnYtqLPYD3vMKoCj0AGI7JM4qKeu9iqW5iOpaCZra20gEqSNmO5HrsPXF1xrHLxOPLxXjsl77m5+RYWFhY05FjzP4xRFs6mVQWZhEFA7klFAA+JOPTGAjnUI/2lnmYAimp+eB/OSFQn/eYH8sWTd1Et1N0yo6MZYnIgsatgBUTruwJ/5MR+6B2LDdj9BP8AB3DdTDXQSTQuqsW6jY7mNu9iSD88MvDiMSZghfqIV3ufxW7/AD3JwQcxzuRM0p6cEcp42LCwuTZ7G/cW0D6nH1eS+TPJwnt3r4vH9/fP5L/VqRCeJeSTVE0AgjaSyNe1rDqXuSQPyxSue0YakromeA+9G3vx37SRn7rDvtscFLO84kjr6OFSOXKH1iw3sNt+4tireL8ID07W3KuCfgCpH7Tj87yzw7zxveP33Rct5MePpeXGXHKXXx9/oB/FWQGjqDFq1oQHjkHZ0bdW/wACPIg49Y5H/wAPF/UX9mPNnFw5lFCx96GYx3/mSLrA/Jgfrj0nkf8Aw8X9Rf2Y9WGXixlfC6ji8nky4/hT7EPxbm3s1HNKNyqEgeptsPriYwPPG6oK5c4Btcr2/rDGnF5vq6kuxZjcsSSfiTc46+ymMBmHUwuAfIfL1xL8EcP+2VqRkXRQZH/qp5fmSB+eO9Sq1Va/VoQNoiJF0JDAAE+QNifkMVnbWlaolisqoqWNmbzsQCAb9/y8j6YJvhlSOYJYJtJaJrqVYEFX37/BgfriiDiOnjcgRBj9638mGBJ1IARtvbF84CZJGeaAtHrW23a6MAe9ww6vMYMVY58sI7Y60meTReeoDyOHvtjDaRNQ/Emx/sk2P5H8saGOOT3CCfMdmH6J3GIu0xQcURybN0n49sTCSA9t8UGXLvTGaXMZITsTb0PbBZkv+FiAoOK1awcaT6+WJxHBFx2wbYlqVX3mA+ZA/biCquPqGNmVqhNS2uFu3f0Kghvy7YpOSZSK/MKpMwBeSI2FjZQLkWFvK1vrjrW55TUlYtJTUkTjWiOxvfUT1AX2uBbe/fHC8nbfpt9SdFPFcO+Vk3dak16+t+ieqvFCHYQQ1E5P4Yyo+rC/6sby59mMsatT0aRknfnPc28jpAX9v5Ygc/zrMKCSJ5DE9OZO8SaQQdtDDyNtx8R3xds+rlFFNKQxXlM3SdLEFfI+R374sy3vd9GeTjnH4LjjL4vTvb+Gvb5KnHBX1MjRSZjDFIPeihtqAIv8+3xxxzvgqCmgaareqq7d7Men4m7bL8d7XwM6GuaKRZI2syNqU/EHz+fng65Xm65hQsyg3dGRlB3DaSCATt57H4jHDh5MeXc13j6v2j0fN0Fwy8W8Mtb1Jj3952DXK+LI45kWiooo2dguqRi7nUbHzAGCtmmRLPC0YJhLffj6WH094eoOxx57RmicHs0bX+RQ9tviMegTxHElKlTM2hGVCSQTYva3a/mcOm5LnMvF7H270ePTcnFlwTtlPztv6gRXVcqVBZ5GeSKQ9ZYk3RvI327eWL3nmXUVbURLC/KqZoxLrXdS2xAZfxkXII36cVnxAohHXyFbaJQsqEdiHG5Fv5wbD/IaKB6RakTcmejcayRq1LfoGn17gW9TcY4cV1nlhe/ffd9XrsccuDg6nj3jbjr+Ge9naWfDfZZuOgKeqy6pkN9DaJD5kCxvb82OCIh2wMps0Ga5XUNMqrLT6mUi9gbXUjf8PSb4vPCmZCejglH3oxf5jpP6xj3ceW7del7vynVceWPFjjnNZYW435z51LYWFhY7PnFgJ8XqY8+nU7e1URVD6kKLD6x4NmBj41cNSSRxVlODzaY6tu5Xufn2/b64surtMpuWILwtmHt6XPdHA+dr/wCBxfM1oXOcUsgRiixMC1jpFuZ3PYe8PrgUcLMKmdJoZOUpOpiPejcbkW87nt5WvgvZVUVTSKZpoTGt/wCTVgzm1hquSFAvfb4Y93PzTLLzMb7ar5nT8OWGPl5T0y3DPib/AOq5f+n+zEP4xn/h/lJ/6Mb8R8TQHNaUiRdMOoO9+kFgdr/Cw+uIPxLz2KraHkyKyxhy7g9Kg6dyfyO2PjZfxTKT4/R+x4L5PJwZ59pMb/0H2dnVTJGPemqRpHwVdN/7TY9N5THpgjHog/Zjz7wHk5zHMUdVIp6fZL+dj3+ZO/0x6MUWFsejDHw4yPk9Ry+dy5Z/Gs4HHjlCWy827BgSfIAHBHxE8U5IKulkhP31I/VjTgBvhPDy6LNqke9HT6VPp0SP+0L9MV7IkK0cultXSxeMjtbSodT94gd/T64IHAXCk9LBmdHUrp58Vo3vdSdEiHf9JT9cVDhB9UJSQF+UxDxke6rXvY99vtCR8BscWMVTlYDci/Tt8z3wR/DLMBTIOYjjWpYEnYqWXSVU9hsfniCzfhKOKRGBDR33VdRLBGBc+qDQR38zt3xM5fS9yqlUsBGCTcL6b7gemKzsR58y5qfxcq76h0sxU2vv8f8ADDdKgPKInUh9LMAws1la2oMNvT0O49cVFLjEpQ8Qyx7E6h6Nv+vviaTa0JVFG0awx/DJsxvuNLefY9we2Ok8iH3rof53b+0On62xC/vnFLfUTGT3v1Kf8v1YkY5iF90MoGzIb7fLue5+mIrWoy+3bE3wtXneJj8VxA08ysCYnt6gdh80It+ofPD3KZW56XA+Y+XmD/nguPqZZzM1JnMToi6apQj+pIJBN/UdOKr4hcLzx1Us1uYkjFwV3KjYWZRuADYau3bzxbfFCjPMopQQmmYIZPvLqII+FtjjlxxlFUtXBV0al308trWtsbjUCfdIJH5Y8fLh4pZfa+z9P0HVXgz4+TGyW4WXxel1brv/AGC6GukjIszCxB0m9jYg7qdiL+WCtmPEpqcjmmA0sU5bgdgdSq1vhY3A+PniP4gymvr0QTxwU0aG7MSL33GrUew9Bf53x04goaGKjSj9tEITrYKNes7EFgLn4jffGePjy45l37fi9PVdXxdZlw3wazmW74e81Pbt62qlnWQy+yQz+ziNEQKzhvfBPSxSw0m5t3Plhz4d8XCjlZZmKwSC52J0sOxsN9xt9MSFFn9FHTGmPtFeGsxGkgAjYWubraw23GONLAzMopcnAN7q82s/mS2kD9mM+CTkmeNdf/Tcukz6bnw7burbJr/Ld/ZDcWZW/t0wjSRw7ll+zIvq3NtrEXJFxscT9VQ5lU0EFN7PZE95mYBm0+5cfdAB/PbFlo8szh/fmp4Rba0YYj4Cw2+uNpPDuWe3tldNKB91ekf/AD8sdMeGTet93k5PtO2ceOeWP3fpZLb/AKiCzvgMNDTmWrhieOJY3DkWsCxuDcEm5tvtiGqaLK6eJkaolqZCwIEXSLgW7kaSPLz79sX5fCqgsAY3JH3i7X/VtiZyrhOlp7cqBFI31Eamv/Wa5xvyt3epN/q8c+0Zjx44eLLKS9p2xn7bqiZHVB4ZIMuoZU5yWeWYnQLjST/P2Jta2L9wxlRpqWKFtJZFsSvYn1xK2wsdscNPm83P5naTU3v1t/elhYWFjbzljSaIMpVhcEWIwxzXOBAVBVjqDEEWtdF1Bdze57DGmWZ6KgaolLKJWjJ1LtpHvd9wbiw77jbACXjXwrnppmqcuJF92Qdvp6Ypc/Ekq9FTDOh8+W7aT+ibgYPp43jDaZI3UbknawGtEUm5GzFxZhdfibGzF81oKkjVAzXbQWKKACHVDfqvszr2B7/PEs21jnlhd43QC/vzEfcgqJD6MQo/7oviYyXg6tzJlVk5UAPuLsPzPmcF9KGkR7JSISZHjS7qLmMsHuDuouhsbG+3a4xJQ8TokUjLDZUjkkUKynUIWCsNtgSSLG5B9dsSYyekb5Obk5P58tnHCfCsVDCI4wL+Z9cTmKueP4evpc6PIAX9/lm9yNJDkKRuQb7bHDmn4uR1kfQ6rEUEhbT06iQSQCdlI3Ppv5Y05J/CxWTx3ELB0kRr20kDvqK2G+5BAvbYXFyMSGVcSxTuyIHBW99QAHSVDAWJ7FgD5el8B0zvKufGVB0t91h3GAVmXBVdS1ZljS9zcsD0t/WGDGONUYXSMuC7ICGW/SbBiO4Qkrdj21r5mw7S59qWNuTqWSJpfeGoCPTqFrdR6hbffBLNg1FlRZw9QEUge4gIX9Inv2G3bYYmzCO5H54IbcPwVcfMVdIYnSw+8ASAw+BAuPgRivZhwVNFcwkMPQ/5Yu3O41W2h9N//nfGfZ8cq+CSNrlCp8xvY4xBmqN3OlvQ4Mu6Q4cQsyG6sR8sNDWqO5GH2SUstS9oh0+bEbYoeQZqQetQx/ENm/8AfE7w7Mrzra+wP5YY1XC8yfd1D4YnuE8oMYLuLE7AYjcl2kc/yCOshMUt9JIYFTYgjsRiuwcEVaFlTMphETcAqC4/SJP6rYuuGWbZgIYi9r27D4453CW7r14dRyYY+CXt+UvzU+fwzi6mq6yeUHdtThV29e+GlU+TU9rQpIy7bKW7etzpJxDZ5nMs5Jl3IJsi3sBfYm5sD88VmrDfAfrP+AxZhjPZc+q5s/XKrvJ4qxRC1PSBR+iv6lBxGzeMlSfdiiHzLH/LFFqF9ST+dv2YZtb0/WcbefexAXxcrD92L+y3+rDqDxWqvNYj+RH+OB1CuJCmjPlf6n/PFBLpPFOQ+/Cp+Tf5jEzR+JEDe+rp8bXH6sC6FDcC5uQT5Htb1Hxw6MbDuB+z/wBv1YaTY05fnMMwvFIrfI7/AEw9wB46t42Dxko47N3t/n+YwTOBuJnqFKSkF1+964lirZhYWFiCFzrN+U5UoGtGHS43La9JA+Q323xGLxm66v4owIUOesAHUAdiVBawsCbbGw+OJDPp6lX/AIuGPRcAKpUtrFwxIuvRcixG/r2xFy5vmIuRBqsGAUJsTsQSeZcbXXta59BfAPcwr0URGKOE80ksrIb3BUvey7EWNwRqLKq2v2Ytm6RrA5pEaS0rKsYseiREvGukhiwKte+wBsT5uP30rwD9gna4sp3uEJB+0203f11lbADG9fU1ZMZVCraOsqistjbUAWGoP5hTt0b6iQMBo2cK4nPs0bMFRrga1kuQO+gE2vtfc2uBbGlBmx0FpKeOPU8SvdNN1lALE7nUBcjUT63Atjvl2Y1oZOfGNHZiEOu2lrHZyL6gtwF+8fS+NKnMK1JpCsZkjBYKNI/COWRbSTdrg9R2v2wEfX5ykjKTRAlZSRqa2oq672UWLb67PsBvc74kqrOwKZZYoFLSMFkTTci6u3VZQT5dxYhrjuL86SuzC0peO5tHy1sot1Nr3B6trbYciqqzHGSmmTmDWEUaWXo1X1MxXpLi4Pde42BCNTiTWRaiDOVBkuLWLS8uxPLJPvB9/um/z0XiwKnM9iI06tFgQekLtYR9N1cAb2JUjbbD962v5jBYwV1mxZbgLzQqgAFDflHWSS24ttuMbU2YV7BtcSreNyoCm4ca9AuZCG7L5D3sBHrxHqJ10Ss+op27g38zGSQPv+moe9fFqyyQSRRvywnTYLb3fIgbDbb0HlivQ5nXqCDFrHkxXqIOrc2KW0nSNOm5BJHax7ZZmNc7w86JY1Y3kCrew0SbFjIbdYj8t9VvInAWZEAAAAAGwA+GM4WFgG1Tlscgsyg/liuZl4c00u9tPyxbMI4AI8S8KRJMkEGuR9V2u2wVd2vuNiNr+pwUeF6yExhI1CkAdP8A874p3EGSvBWSyXOidQL/ACNyp9L7fPtiPyV5KV9i7C5fmM1ySxJsB5AdrYrnvVF22MgYYZTmizICDv5jD/EdCxB8YLenPzGJzEdxBS8yncDva4/LADpqIGMMB3F8VzMKffE0mdM94IVGpP5R23VSfIL95vP0HxxD5nQ/jZnPxNh/ZFh+rFRXapQDuR9cMrr5sPrh7WqqgkgAdthck+gA7n4Yi3glf3bRL6mzP9ey/l9cUSdGU/F+pj/hiw5aYLi8ij5hh/hijnI2PeZyf6xx2hy+oj3jmYj0Y3H0OCizQ5VTs2oSxE6bW1ged+xPy+mHVZkO1/L17j64HOTZzqYRzLy3OwP3GPpv7p+HY4sBDJupKn+aSP2Y0y1zOl0Ys3hj/Kv8hilV+ZyWOvrHmbdQ+nfF+8J6EiN5T947fljNWCDhYWFjKofNqKdnYwuF1RaASxGltV7gaSNxtfuPjiPTJq0Mp9puAylgWNrC220Yvtfta5tfFoxSvGCiklyyRYElebWhjEIYuDqFzZN7aNXfbfAXS2M4DFZwxXUpo+VJUOWmmmtEkrxQK0S6E0SM33/J/O/xuzn48zZnjgRpBVGkRzAKZNRl52lg4ZbopiGu+wFx274A5WwsUTxNr8zWngiy6JjLM2mWRN+XsOxOyAknrPYL5Eg489cX5RV0VWY6uQtNYPrEhcnVuDqO9++A9g2xjA88DM6qKnLS1SzPolZI3bdmQKp3J3azEi/wt5Yg/GXjiZo56ShDERKDWzJ2jVjpEeryJJ6rb22/FYCjl+eU87OsM0UrR2DhHVit72vYm3Y/TD7AF/c4ShZK5jsBHGT8g0hOKzJmFXxFmXK53LVtZjRieXGqAsBpHdiALnvc+m2A9QYWPNnhhx7U0FetJUOzQtLyXRiTy21aAy392zdwNiL+dsd/E7i6pzDNDQRSGOFZhTqoJCs+oIzvb3uokAeQHqTgPRt8LHlqlzut4fzFoeYXWNhzI7nlyIwDXAPukqdj3B/O/p+iq1ljSRDdXUOp9QwBB+hGA7YWFhYBtX0KyoUcXBwPMzojC5if4mNvUf5jz9cEaaqVPeIGIHP6qmmQiQ3tuCBuCPO+KzZKH+QcUSw1JRo3FmC3tdSDc3vftYd/iMGCnl1KG9RfAdy+qhnqjE1isZDo5tv37DyNvX1uMFOkzaIKFDWsLb4VMUnjDC+NY5Q24ION8RsO6/J1gqnCiwlOv87AH9mK/wAQRabk7AYufH4MYjnAvpNiB53NgL+W9sVnN6AyIHc6r7hR7g/Lux+J+gwA+n3Or8l+A9fgT3P5DywwlnN8WGrpbtYm3qcR0+YrHcQhV02LSHqHYk36QwPui3cb+eKhtT0krfcf6HEnTUTjupHzBGIT/aBQQGlc2fq023Fz2+i7Hb4d7zNFmz6Q0EhY2F0JIsAwW+4tvv5nv5XGGw/myQSLZhfEll+sxFZN3TpLfiH3W+ZFwfip9cOeGOJIqhhFLpV2NkcDSrm5FiD7pNu42w7zqiMRJGx7f+xGNCurBrmWP8Z0/XbBtyTLFp4UjQbKAMCXgelM9cpI2TqPp6DBpAxmkLCwsLEUsLCwsBi2OZpU1h9C6wLBrDVb0v3tjrhYCC4x4vgy6nM05+CIPedrbKP8T2Ax5Yr899ur/aK4sEkkBk5YuypcDSgPoosMesM64XpazT7VBHNovp1i9tVr2+dh9MRZ8MMs/wDsoP7OAoMPi1EuXVq5dTmGKkjiSBmO95n5eorvYgksLk3PfA/i8SY0yiWgWmPMn3lqDLcu5cMWK6Lk2AHfHoThjgGkoIpIoI7rK2p+ZZy3oDcWKjyHz8yThvxd4fwVlJLBHHDC7gWkES3WzK3lY9gR388AD/A7POXWtSFAVrUMZa9imlJGuBbqv28sRHDlY+S5whqEYch2SQAblGUqWW/e6kMPXbBp8NvCL9653meZJyyaV+z0lTe5IJY+W23rjjxhxJlNSZfaKSSrWlYJNPHGCsRJI0l9auRcH3bjACLKKA5rnhanVgklSZiSPcj5mss3kNv1kDHTxHyyXL86kmKmzT+0xN5MC/M2Pwa6n5YOvD+b5PSQp7NLSwJKnMHUFdlAO7ajrNrEdXmCMN+LOKMsmFLFURiqjqmtDIqq8QOoKx5moaCL723AwAN4+zkZxmavRxuTKscaoQNRYDfsewva/oL9sensiy/2emghvflRJHf10IFv+rFU4ZbI6Xro3pVLOItavqYs99KBmJbex2B3ti84BYjc5zAxr09z2xJYZ5ll4lW3YjsfTBKptZUHuSThhDIXve1vjidqsmkU9Quvw3H7L4ha6nKjpU37YrnZUVk3DsUUhcNf0BJsNrdvltibiNzscQ1HRSaupWt8jiwUlPcdKk/LfFSHENaYyOqxJ2F++LZQVPMQN64gaPJHc9XSv6z/AJYskMIUAAWAxK6Yy+5vmlAJomRhe4wOI5dGqCTZkNhfzHlgpYq3F/CftC64+mRex9cRoIM1l01ABsFbmC5bTuNPn/Vvt53t54rebUpBYH7zk387Egk7G33rYs+d0DHVFUKUYm6sewYC17+hH7MQM+bFDy6tSTc/aeeklb7dn2Btv5jewtiiCqo1UCw3BNwRsfTcfsw54brCspX7pBO7FQCNwbj5du17YxWpAwJV9xYaSp32Xe/zLbeVsclr440Kr1G4NrdDbW7W1bAsPT4YgczVRSzKNLNIGUb33fULHYGwsNvXBV4ozXUov7xVb/MqL/rwOOH8oeSVZ51IRTeOPzY+QA7gYLXCvBzzSCepFhe6piwTfhxkHIp9bizybn1sew+mLjjVEAAA8sbYgWFhYWAWFiA4lryjovtAplMcj8yybtHo0p1gi1mZiBuQuxFjiq0vFtWsjPMylSQFi2VULmZes6NWleWCd9uo/AAScLFUyXjRpZJVkSNY4kLGRJVYHlhC5AvrKHXcMVAsBudQtELxtOsSrIumUSBnEg0OUaWEqiJYhm0ylP0L9zsBCwsD+Hjucc06YJLMltEnSOasIUBm0rYFmJLMNzYfDv8A7w3B6oo1F4yftNdo3Ulmulw+4tZbkdytt8BecLEJm9dKggYMtjKBIFXUWBVuld9jcehJtYWxDZPm09Q0RMksbGeXXHywi8uMBtJWSPWSNSR6gRe5OAumKDUeEcQkqTT1M0EdWCKiFQjK1ySdJZSUO7b72ubY6z8YywzTKSjKpYgOwQWjlqAVUgXaRlRQoP4Scbrx+/SdEBvZtIm67M6IqEFbLKC92B2AHx2BufCKFZoJIZniWCB4ETSrbSLKGYlhuxMrNv5/DDWm8GxGlIq1kn8TlaaK6JbU7K2/wuvx7nE2ONH9mhmKR3aXly9RsgF9VhbU52Huahvfcb465Jxc1TMkarHp5euQhiSDy4WKgDa4aW2/kPjgITg3w5khrpa2pEKM+6wwM5iDkENKAwGkkFgBvbW++9sEPFGyPiSZqiNGmV1YkuTotYxysuhlClRdN45FDrpNy19nvGucyRGIwyFQUlc6TEATHy7auaDqUajdU6j5YC2YWKE3iQ15AqRdBuC0hAZLkBRtfmEi4UgX3+ZdS8VSS0rutkYPAAYnQkLM6dJaVdCyBSQbiwuD54C545yU6t3AP5YodJx/LeOELG7sAmpmA6zKidWgaWAVxcoCpIuCLgYzFx/NrClImMkqKq6iCvMjpwBcgXHNlJv3sO3mAui5VEDfQv0w5WMDsAMVaXiQywRScz2aKWRgZem6qiOf+YpVSXQjcHYepxGjxEZYlAWOWQkKDrVdQIp9EpBICo3Pv3A7AHfAX3CxR248lsWC0+my95fdblNM6FhdWIVQoZdiW87EYdQcWSyU87lEiKqrowJbSjyyxFnBAF0ETOR28vLAW7CxR6jiOWKZUinWpRSSzNpuwEc7lAY1Clxy+4sDsLAhiXOdcRyGCJ4yY+YhkBUoGKmeCNLGQaFJjm1XOwNvLAT2a8Pw1C2kQH42xS8y8JkYEI3T+FhqH6+35Y3j8QpItEbKshOtSzuoIYPNo1FBoICx9TICO52tYyeWcXOfai4R+SjSDQ11bTEhKxvbqUNquTuDIowFGl8DAT7qflqH/qxJZT4LpGQbKvxtc/Uk4sUHEM8ntTmSJFhg6Sh1x69co5mrQSVAQDzAs1wcRM3FlQocLMWPJeNSwiYrMWco2qMaJNKI5uAAdO6ggjF2LVlHBcEB1W1N+Jtz+vE+q2xVMyzhlkN6jk6Io3SOyHmmQvq94FjuAo0EaTubjbGOHOKJZHSKQIxkaQhlPZI2dWvtbUp5I8riQHEFtwsDqi43qECLKYy5iL6pDojKtqkRtQGx0o8Vh95b+Yx1l4xqmcOghVCGZYmJ1ER+1atR03B+xGw7G3xwBAwsUPMOP5IJWj5XMsbhu2zdQG3oGC/lhYATzfugq97BoaRrEEXic7jsd5O49cYbx/rje8NGb9/sm3ve9/tN+5+p9cDLCwBMXx9rhe0FGLgKfsm3A7A/abgX7YfU3jPmc6SSrBRMIQHclLMouFDWabUd2AuPNvjgS4nuCq9Y6tVlNoZg0E39SYaC36JKv81GAvlR4u5lGsYamoAtQt0sgKupcrc2mItrDDfzBw2rvG+vjkZHp6HWrDVaMt1JsDqEpBK9r32wzeWJacoWTmZVJ0EH+VMoIa34wtWqsP5jHDLh/LYvZI5xAatue4qUFiwTSmi97tErXkPMA79ztbAWOr8a8ziihkaGi5coLR6UY+42k7CXpIPrhvS+PeYu6qkNJrZtK/ZsLlyB3Mu1zbfDTJzG0GWpLHHJT3qFqGcX5aGUknX/AMpgvULWJNhve2NKXKIGjpSkSq3MpleOWMEyB9RZ45ATzFZTd0I6CB6YB5VeOuYK7K8FHqR7N9kxsysfMS2JBvv88ch4+V178ijvctflN3IsT/KdyO5xwzOhHsxi0hIY80nWUhFvFEwh0km2pRbXpPnaw9Mcs4yvlVAiioVdvaGMDPp5MkWhrKCComWwVw5a+1id8A7Hj3W6QvIo9Km6ryWsCDcEDmWBvvfG0Xj9XKbrBRqTftEw7m57SeZ3xTuEJ4lq41qFUxSXjcsoOjmAqJBcbFGIf9G2LBnFJTxUwdeSZqfXRyqFQh5TZhMBp6lC8xdXrEp+8cA//wB/Vbv/ABei3bUfsW3JFiT9pubbXxqfHessoNPREIbqDCx0m97i8mxv540yumpKiOEsIEaqgakC6UHLqUuVmPT0qwMQJ9ZW/CLRuUNBPNUU1oUDRWp5mRBZ4AG1E6e0io97+bDAPa7xoqpra6ek2fXYJIoLd7sFmGv9K+HTePlcVKmCjKsbsphaxJNySOZYm+98RHFa0+hJaVY7VgTRGFTVFyrxyDt0F5AGHwviR4S4Y0R6pKRpmhrGjqFWEzkokYvGugMsbaieokA3FidLDAdl8eq0EEU9FcAAHktcBewB5mwHkPLGr+PFad+RR3HZhE1x5bHmXB+Iw1yvKoNdFrjQ08sb+2SEAGNw8ocFu8JRBGVUWvtsb2xquVU4KgohpGoOYZ7dQn5Bb3+4cVH2fLv2sLb3wEzl3jBmLUr6IKIwwKutXVibM6opIaa79TC5333OMZp4w5hTOYpKagBMamyxFlKSKJF3EliCrg2+OGeYZOYYcwSGMGnNNAYJFUEyjnQMX1jdz7xYXsvawtjbPaLmCqV4ATFl1JJHJyzzA6pSIRr7npaQFe3SdrqcBr/v2rLk+zUN2tc8lrmxuLnmb2IBx2X90HmA7RUgv/2T+pP/AFvqT9ThlnHDfKpixhjaVJ6fQY47oySwuWsbkzqWVbsR71wMPcxyOB5qqOSFIYYczhiWVE0FYJXnEl2+8oVYzc9rjyOAcDxWzKWmUpTUZjeT2dVjRg+tgxCqqSh0JBaxFu+3fHaXxPzVjEnslI92aGNVQut1ADxnTMV2GklW7AA+V8NKKgljWNJNNHozWMq4QBY10Npe52db2s7Eg3798PqWtRpKaVV9gdKudjTbESkwFiwEnul7LT/gu/SBuMAzrPGXMIRGz0tDpZSI2WLUpUEqyqyykWBuCvx+OOEf7oCvW2mGjFhYWicbWA/6z0UD8h6YjOKaQVMFJyIuQ4WctR6towh5jSjWQ4D77MSfs7C4AxpWZOkfIIjVqKWKDXUhQSrMYzOdfdZFbWnLP3fu+eAlovH+vUWWGjUWtYRMBbfbaTtufqcYTx8rgAogowALACFgAN9rcz4n6nDWTKog9QrwRgpVxrSaVuJEaRgyi38unKCvrN/Lfq3f1NEiySaaOC0eaezr9jcGFy9wfxdls3cX2IuMBzf90BXkgmGjJW9iYmJFxY2+02uNsck8d60ScwQ0obTp2SS1iQTZebYEkLc2udK+gxSOI6EQ1c8aghUldVB/CHIXv36bb4jsATG8fa4ixgoyO1jE1tjcf8z13xk+P9cTcw0d99+U33u//M87m/rgZYWAJMfjxWqNoKPck7xOTdiWPeX1JwsDbCwEjlfD89RbkoG1PoW7opLWvpAZgWNvTHCtyySLSXAs41KQysCAxU2Kkj3gR+WJXgWqWOvp5JHVI45A7MxsAB3+Zw94ZeBI5xIYmnV4zHzGXlsg18xVZ0dLk6PIEi9j3BCvT5W6RRzEDRIWVSGB3j06gQDdSNa9/XDaNCSAASTsANySfK3ni41NXE8EIjamQierflOSyIkqR6BupJ/k2CnvcITa+ITh2tijcmRXLMNKOrqmgk7tdlYX07A+Vye9rBtBwjVM0iiMAxPy5A8kaWcXuvW4udj2xyHDc/J5+leXYm5kjBIVipIQtqPUpGw8sXCpzyL98ahkemejkqjLIJ1STUrElmQaNYupIATqBtftfEfSZtDy5VmEDUvLmFOhVDVKWZ2hAcDmKVdgTqOm2rvsMBTUQkgAXJNgALkk9gPXEkvDc+pl0qCgBfVJGoTU2kBiWAVr7aTv8MSfB+b08NXC7LyyquOYzF0EjROsblQtwFlKttewHwxIGjpJuQJZaeKREc1GglY5bOOSgKKVDkatTAWAI7ttgINODastIpiCtE+hw7xpZrXt1sL7b7X2xG02XySCQohYRKXcjsqggEk+lyB+eLnTZ85rHaolopYHmDzhlDrp0qCIwycwWToGje6j0vjGSZzRCKrjVZIlaGUDVKo5haRTGPcJuEUDckDq82wFFRCSABck2A+eJpuDqq6jlg6naO4eMqHjUsyMwayMFBNmI2GGFZlxjaMa0PMRXBBPTr8muAVI/ZYi4IOLZUTezRRRUtXSyBZGkck35kjxFCSskekRhNSAN31En3rKFcbhqoEhj0rdU5jESRlFS9tTOGKKLkDc9yB5jDPMMukgcpKulrA22IIYBlII2YFSCCDYg4uE+exB1RFpby03LrSLxwMRLzFK8sCzqFjJKCxYGwPnF8SZ9TzzDTEzRRQxwRWcobRLbUQQx6mJIBOwsMBGVHDs6RmRkGldOuzKxTmC6a1Ulk1eVwMSVFmM0dNB9idCzuYXVmTXJ9nqU6d5LWS1rEXIv6PYKmCKjqIZZI5FfltE0JImdw6mz9wEVGkFnGzBSL4nsr4oolSle5jMc85jR3VxDrp0jhYqsYJUSIDt1XDMblhgKbU5NVVFTLqVTM2qaUF4106n6tV2AQ6mA0mx3G2ImtpGidkewZdjYqw7X95SQfyOLdLmCoIeQaRakxutT0xmBl5qNFs6mIuNNyQOwXzviM4lp4ZpZ5qYxpHGsWpVDKrOyqshiUjZeZqIUkHTuBYEAIWjoZJSwjQtoRpGsOyoLsx9ABh5Pw5OkImZVEZVWH2keqz20nRq173Hl8cT/BebUqRyRya4y0E4d+YqrIXiZEUAoSLX23sCST5W5x5qho5UqvZ5LQotNoVPaA6smm7qobSIwwYOd+m3qArU2WyJGsjrpV/duQGYb9QW+orseq1vjjtlmSTVH8kqkalS7OiAs99Kguwux0tYD0xcOKs3pJvapGEMgZ4jSCIaJVQWDI5A6QsQCdQPUBp2viF4aggaUytJHCsRVkhlkb7Rx2uypsgO52vbYd7gGJ4UqQjO0YVULhgzxqwMZIcaGYMSCCNh3GOI4en5Rl5fQE5h3XVoLaA+i+rRq21Wtiz0edAtL7dJS1EB5zMQqtMZJNbAxtoEi3lIYG4UAm/pjoc7hUmoEisGy1aXk/f5ohWAqV8l6TLq7W+O2AqlZw/PFHzHjsoKq26kqXXUodQbxkqCQGAvbEbgg5tWwyy14jmRhmE8Rh7nQDKZWLgAlNFwlrX3NrjfFRymeOCcmVTJp1BdDKAH7K92VgwHcbWO3lsQyvDdRqdTHoMao8msqgRZApTUzEBdWpbAm++O8fB9WzFBF1hnXQWQOxjAZwqlruQCD0g99sXGqz2mE1S0UkcjSU9KnLqGDQSmNI1k1EKvWhQWuRc62B7DHAzQe2z1kFZEH1nkCZ36WdAHlvyzdVYkILAmyk2AswDo4kIuH520/Z2DxmVSxCjlhiuu7EALqBFz38sbUdTToycyFn0tdyslg4F9gCmwO35X9drTnD01Y1EPaRFaBhM8jhtP20kgSyRjqIcW+6BYbaTgK0/ClSrsrR6dCqzMzoIwsluW3MLaCGvsQd8NxkU/OeDlNzUDFktuAilmJ+AUE39MWypzsNLLDJJSvSyRwiweQrGtOCkIVgqu8iqWuALNrJNr7Pst4wpJa2WRleFXWRdZkUAximMEKEFGN+xO9tRBNwowA2wsdJALm3a+24O3lv54WA54WFhYBYWFhYBYWFhYBYWFhYBYWFhYDJxjCwsAsLCwsAsLCwsAsZGFhYDGFhYWAWFhYWAWFhYWAyuMYWFgFhYWFgFhYWFgFhYWFgFhYWFg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6" name="AutoShape 10" descr="data:image/jpeg;base64,/9j/4AAQSkZJRgABAQAAAQABAAD/2wCEAAkGBhQSERUUEhQWFRUWFx0YFxYYGR0cGBweFxcYGRocHxocHCYeFx4mGhgYHy8gJScqLCwsGx4xNTAqNScrLCkBCQoKDgwOGA8PGjUcHB0pKS0sLikpLDUuLC0tNSosKSw0LCw1NTUsKSktLiwpLSwsLDU1KSkpKi0pKTA1KSksLP/AABEIAMIBAwMBIgACEQEDEQH/xAAcAAABBAMBAAAAAAAAAAAAAAAHAAQFBgECAwj/xABPEAACAQIEBAMFBAMNBAkFAQABAgMEEQAFEiEGEyIxB0FRFDJhcZEjQlKBgqGxCBUYJDNiZHKSk8HR0hYXNEM2U2OisrPC4fA1VHN00yX/xAAaAQEBAQEBAQEAAAAAAAAAAAAAAQIDBAUG/8QALxEBAQACAQIEAwYHAQAAAAAAAAECEQMEIRITMUFRsdEFI2FxgaEiMkKRksHCFP/aAAwDAQACEQMRAD8AB18SdJwxVyqGjppnDC6lY2OoXC3Fh1C5AuNtxjbhKgWeupYpPcknjRvkzgH9WCb4xZy9DndJNDtyaeMqo2XSJZbpt2Ur0/LACmjyeaUsI4pH0EBtKk6bnSLnst22388O/wDZCtuR7JUXXTccp7jWxVLi22pgQPUjBS4koUj4UhZAAZpUlkI82kdyb+ttl/RGK1wtx1PUVlBA9rc6kR3uSzineTRf8pd/iinAVV+C64HSaOoBuotynvd/dFrdzY2wm4LrhIsZo6gSMCypyn1ELYMQLXIBIufiMEzxo4nlpMzZY7Wkhp3N77NBO8iEfG4I+ROJrxekTlU2ZoxBamkjjI8zUIujcdrI8zfo4ABGBtWjSdV9Om2972tbve+1sSlRwhWRozvTTKiEB2KGykhSA34SQy9/UYf+G2YRwZnTSyqWjjcs1lLaQEbrsN7J759ApPlgr8f8GIKWtzDLpw6VMZaoj1a43XWrs6MD0sCL2N9iwFu2ADVZwfWxBTLSToHYIpaNhqZvdUXG5PkMZj4MrmkaNaSoMiAF0EbalDX0ki1wDY2wU/HE/wD+ZlnyH/kJh14VuW4hzEsSTy23O/aWIfswAYrsgqYUDzQSxoxsrsjBSRfYEixOx+mHVRwZXIFZ6SoUMyqpMTAEubKBcbknsMFziuVk4eqVROcr1c2twRaH+N33B3JuAvSLdXf1c0rJmPDVO0p/4V4+YfMLTyBHP9w18AG4+Ca9mZFo6gsltaiJyV1C63Fri43GOf8AsnWfZfxWf7b+S+zbr6dXTt1dO+3lgueAGYNUVmYzPu0mhz82kkP6r2xXMrmEdZk8EcvNiadKhib9ErzvG6AH3QAgFvMgsO+ApJ4MruYIvZKjmFS4TlPqKggFtNr2uQL4az5DUJMIHglWZraYihDnV2strm+D5X/9LoP/ANQ/+CXAz41jJ4ilIBIFXHc+m8YF/TfAVHNeHamlCmpglhDX08xGW9u9rjfuMa0eQ1EsTyxQSvFHfXIqMUWw1G7AWFhvgofujIi1dTBQSeQdgLn+UfyxYvBagAppaVkbTPTpI7WOktKZQRftfktAbfHABDK+GqqpUtT080yqbExozAG17EgbG2NDkNRyWm5EvKRtLSaG0KwIGktawNyBb44vnhTm/wC9tVUPMxVEeOCUfds8jIWI/msAflq9cXTjrhGNa+BLH2evroJHA9zUiSrKp/r60YevX6YAKU3C9XIoaOmmcMAylY2NwTpDCw3F9rjbG0PCVY8aypSztG1tLiNip1NpFjaxuxA+eCT4s589Dn0M8PeKCOy9lK3kBTbspFxiX4fjV+EnEj8tWkIaSxOkGrS7WG5sN7YAJ5llc1O/LnjeJwAdDqVax7Gx3x1ochqJl1RQSyKSVBVGIJClioIG50qTYb2GJLjurZ66VS2tYSYI3JuWSFmRCW+8dIHV54I/jfSCjpMqjpzoEWvQV23VYSG2873N/UnACNcnnM3IEMhmvblaTzL2vbTa97b46f7PVPP9n5EvP/6nQ3M93V7tr+7v8sXThTNnqczkzFoyXWSJtMdz1PIitYAXP2SzNb4YsvjDlTpnlDLCdLzcoK3/AGkcoUH6GPACo8L1YnFP7NNziuoRctten102vbY746RcHVrSPEtJOZIwC6CNiyhvdJFri/lj0lKIJswy2sT+UngkC+hj5Rkv8wXA/M4q3Av/AEpzP/8AG3/mQYAJvwpWAITSzgO/LQmNrM9yNI23a6tt8DjrLwXXLq1UdQNK6mvE+ykkAnbYXB3+BxdeIZRFNDHHKZFnzF5pVN7RyRVLRqoH3bo5JP3un0wYqy65zrXqdcvbTCDZnvUX2LWQWsBuR7w+OA8rUNBJNIscKPJI3uogLMbAk2A3OwJ/LGK6hkhkaOZGjkX3kcFWFxfcHcbEYv3AWoZnJVGFlaOpReUgJKNNOeYLKOywrMMOf3QeVcvM1lA2mhU3/nISh/UFwAxvhYxhYDpT1DI6uhKspDKR3BBuD9cXbOvEsVc8NVNSq1TDEEVuYeUWVtSSGLTvYljo1WJtfYWJc/g+5b/SP7wf6MM6vwVyaI2kllU/hMy3+mm+AEtL4hMcuOX1MfOiDh42D6HQ69TC+lgwN28ttXyGGlJxcqV0FT7OOXT6eVArlQBGSUu5UljqJZiRuSew7FtvCjIx/wA2f+2f/wCeOkPhBkjdppfzlA/agwAl8QuNxmlQk/J5LKgRhzNYIUkr91be8fW+2N858QpKjLKbL2QAQNfmarlgocINNtrBrdz2GDNH4B5W26tOR8JQf2Ljf+D7lv8ASP7wf6MB5/4Wz72KqSo5ay6A45bGysHjZCD8LN288TH+3Qio6ikpITClS+qQtKZLKOyINK6R5FjckbYM7+AGWAXJnA9TKLf+DGR+59yz+kf3g/0YASZn4mLV0lNT1lMJTTMCrrKU1qqaNLDSe9luQR2NrXxpwb4mtQ1dRVvAJpZ7g9ehV1PrNgFa+4UD0AwXv4PuW/0j+8H+jC/g+5b/AEj+8H+jACx/Fw+yVVJ7JGY55HkXW5bQZGDm9lHMs/UO1tr3tiJ4d8QpKTL6uiVAy1PZ9VimpdL2Fuq6gDuMGn+D7lv9I/vB/owv4PuW/wBI/vB/owAf8OPEj96TMRT85pdIuZNAAW5tYIbm5741y/j2GEUwjo7GCo9pducbyyBbC55fQoNjYX2uPMnBi/g+5Z/SP7wf6ML+D7lv9I/vB/owAzm8YFbM0zH2T7RITFo5x0m9wGvy/wALMLfEHy3Z1fiXFI80ho7SVFRHNI3ON9MLBljH2fSLjc/5DBFl8I8jWYwNUOJlUsYzOuoKF1kkaNhpGr5Y4Dwx4fMJnFWeUGCGT2hdIYi4UnTsbb2wFPzfxgjqaoVM1CCywNAgE5GkSaw7D7PdtLkD0/Y2yTxZ9lrXqYqdhG0SxinNQ3LUqqKGHRv0xqO354vh8LMh1xJ7S+qYK0S89buHNlKjRuCQQMP38DcoEqwmSYSspdU5w1FVIBIGjcAkYAP5lxnBKK7+KaWrHWS/ONo2U6thyxqBcsd7bG3lfHbNfE+eeipKYraSkkV0nDdR5YIS627gEb3N9PxwU/8Ac3kvKSXnScuRgiPzl0szNpAB07kkEY4VPhVkMc3IepdZv+rM6htxq7aPTfADjPPElaqoSrkpV9qSIIrcw8rWpJWTladyLmylrXsTe1j0ovE5Uyr97TS6kJu8nOszXlEjWHLOm9redu++CHWeFWQwiNpapkEqhoy1Qg1Kdwwuu6/Hth4PBLJ+YkYklLuhkRRMt2UWuw6dxuN8ADuKs/SrlRooBTxxxJEsYYuAEvvqIBJN98TWYeIgq6alhrafnGlJCuspjLqU06XGk73VOoEEhT2JvgmjwlyIo0ntD6FQSM/PXSFZmVWJ09iysAfUHHZvBnJQ5jM0usMFK84X1GMyAe535alvkL4AQTcahoZFERjnknEzTRSlAAoZFjWML0oEdlHV9e2LJn3jGlXJSSS0W9JJzE+3PVYDZjyvxKjfo288XSg8KMhnR3hqWkWMapCs6nSAL3bp6RYHc47ZX4N5LUo0kE0kqKbMyTAgEAGxOj0IOAHGSeKvs88Ens+tKaOSKCMynpWWQt1NoOuyEINhsoOOuT+LS0+ZVNetJd6hQugzGy7qWN+XvcqtvTfvfa+UHhRkM6O8NS0ixjVIVqFIQAE3bp2FgdzjNB4TZFOFMNQ8gdzGumdTdwusqOjc6Oq3pgBi/HsOk2o7O9WtVM/OOpyjyMqD7PoUa/j5nz2sVR47Ma2OrWkUMsTQsplJDIzBxboGlgw773BtbFzg8F8meTlpLK0gLDQJhe8ZUPto+6WUH0uMM6jwvyBCoeqZSzMqgzruyNpYDo3IbY/HADPM+PEkV+XTmnlkqOe0kMzLfYrptpv7pPVf3mY+dg58RfEsZqkQamETxFrOJdVwwFwQUHmoN7+vrgjP4VZCHlQ1LB4QTKvPXUgW2osNNwBcX9MPYvBDKGkaJZJjIqhmQSgkK3ukjRsDY29cB5ywselv4PmW/wBI/vR/owsATMBbiGfmcQTRSE6FhMhAOknl0+vTq+7e3fBpx5y8UM3kps9lliIDhEG4DKQ0IVlKnYggkEYC8VWURKkn8qGKyvHd1OjlU8U1um4kBMhF79reeHE2V06NISJCsImDDme8YeT1X09N+adtx2wKT4h18+uJSrNMNACRLrGqNYyI7C66kRQQPTyxesppc4llQTS0UUjIy8mZVLvr0M7PFGDdyIluWI7dsXVS2T1TNflixoxidw6PILWLagtQkI903uNY2AN/hiQFJKpK+1SC4XT37sJtjaQgW5J7E98VvOMhzSAgGtojIxZ1DAxsxadJzYsNP8oi2Btttio53xpmlJKFqI44W2KjlDQQvNsVIYqw+2fcE9xiNWWTdSniZOY6SJua7ytKFe5OkBqeOYAAk398dW3ntg55TKWgjY9ygJ+mPJmecUz1SJHKUITSQQtmJWNYgWP3joVR+WPWGR/8PF/UX9mCH2FhYwTgNJ51RSzEADuTin1Xi/lsbFTUAkbXVWI+oG+Bp4zcftLM1JC9oo9pLfeb0v6D9uBNJJgj2DkfFlNWLqp5VcedjuPmDuMS18eO+HM3npJlmjD6QeoAGzL5i/7D5Y9D5Jxk5jRweZGwBUnvY/44G2K7hCqZMzkV35tUZEji5iiIoY0hR26bhgoJ77emIabgKsiRFRXlZKoyNOs6JK8ccBjpiNalYygfSV026bj3tiHl/EUUu17H0OJQHBdqHQ5BVrmZmcTCIpCmsTx7iKIkiVNGqQmVm3Ur3vjfijhKonq5aqEhJYYIxRsW2LhpWmVh5K6uqG/rfyxesLAC3M/Dmrnp4oA8cSUlMqQqy6y83LBeW4deUVYBVYhu7m2+JrPMhq52mlCKHbLTTxjWLCadiZd/IDSm/ni8YWAo0GR1VJNOaemhqFmEYSR5dBjWOFIhG4KMWjBUsNPfUdr74iv93FRGA0TrzqSmiSkkvZWcNM86lfuxsJBGAfK34cE7CwAvqvDCWUwQsQKZaCOGYA7vLCJOWNvuh5eYT5lRjMHA9atPEW0tU8uqllbUAPaJoBTwAH0WMkX7dPxwT8K+AF9dwhWy05CwRwtHQmijQShnkDmIMzuFCqqoh0jfdj2xY6XK6lcsniAk9oaORY1llSQgshRPtEVVC9ja22+LZfGk1QqC7kKPUmw+pwNbDSv4RrJadgsEcLR0JoooxKrPIHMQZncKFVVRDpG+7Hth7TZLWpLQyGGSVYDMWWWpjZ1MgSJDqVFDKI9Z0gX6u+LNV8aUaX+3RiouVj62+i3OIJfFOOV9FLTzTtb0Cj9ZuPpjFzxnu9GPTctlvh1J8e3zM6rg+s5EDwFI6sVFS0jE3CpWvLrI/EygxMB6oMbng+aGvgNOki0sMEUCtHNGhsJGklMisjNIGOkmxBNjvvhwc8zSUhVgp6fVcKZHu35C4v8AQ4ZfbtKIqnNlWQnTyotKtq9LgbH54nj/AAbnS33yn6bvy+pcPcCzLUyS1aiVJhUto5g0xPPKwZQo2cSQaAW30lSOxxY+AeGvYqONHH27KGnYtqLPYD3vMKoCj0AGI7JM4qKeu9iqW5iOpaCZra20gEqSNmO5HrsPXF1xrHLxOPLxXjsl77m5+RYWFhY05FjzP4xRFs6mVQWZhEFA7klFAA+JOPTGAjnUI/2lnmYAimp+eB/OSFQn/eYH8sWTd1Et1N0yo6MZYnIgsatgBUTruwJ/5MR+6B2LDdj9BP8AB3DdTDXQSTQuqsW6jY7mNu9iSD88MvDiMSZghfqIV3ufxW7/AD3JwQcxzuRM0p6cEcp42LCwuTZ7G/cW0D6nH1eS+TPJwnt3r4vH9/fP5L/VqRCeJeSTVE0AgjaSyNe1rDqXuSQPyxSue0YakromeA+9G3vx37SRn7rDvtscFLO84kjr6OFSOXKH1iw3sNt+4tireL8ID07W3KuCfgCpH7Tj87yzw7zxveP33Rct5MePpeXGXHKXXx9/oB/FWQGjqDFq1oQHjkHZ0bdW/wACPIg49Y5H/wAPF/UX9mPNnFw5lFCx96GYx3/mSLrA/Jgfrj0nkf8Aw8X9Rf2Y9WGXixlfC6ji8nky4/hT7EPxbm3s1HNKNyqEgeptsPriYwPPG6oK5c4Btcr2/rDGnF5vq6kuxZjcsSSfiTc46+ymMBmHUwuAfIfL1xL8EcP+2VqRkXRQZH/qp5fmSB+eO9Sq1Va/VoQNoiJF0JDAAE+QNifkMVnbWlaolisqoqWNmbzsQCAb9/y8j6YJvhlSOYJYJtJaJrqVYEFX37/BgfriiDiOnjcgRBj9638mGBJ1IARtvbF84CZJGeaAtHrW23a6MAe9ww6vMYMVY58sI7Y60meTReeoDyOHvtjDaRNQ/Emx/sk2P5H8saGOOT3CCfMdmH6J3GIu0xQcURybN0n49sTCSA9t8UGXLvTGaXMZITsTb0PbBZkv+FiAoOK1awcaT6+WJxHBFx2wbYlqVX3mA+ZA/biCquPqGNmVqhNS2uFu3f0Kghvy7YpOSZSK/MKpMwBeSI2FjZQLkWFvK1vrjrW55TUlYtJTUkTjWiOxvfUT1AX2uBbe/fHC8nbfpt9SdFPFcO+Vk3dak16+t+ieqvFCHYQQ1E5P4Yyo+rC/6sby59mMsatT0aRknfnPc28jpAX9v5Ygc/zrMKCSJ5DE9OZO8SaQQdtDDyNtx8R3xds+rlFFNKQxXlM3SdLEFfI+R374sy3vd9GeTjnH4LjjL4vTvb+Gvb5KnHBX1MjRSZjDFIPeihtqAIv8+3xxxzvgqCmgaareqq7d7Men4m7bL8d7XwM6GuaKRZI2syNqU/EHz+fng65Xm65hQsyg3dGRlB3DaSCATt57H4jHDh5MeXc13j6v2j0fN0Fwy8W8Mtb1Jj3952DXK+LI45kWiooo2dguqRi7nUbHzAGCtmmRLPC0YJhLffj6WH094eoOxx57RmicHs0bX+RQ9tviMegTxHElKlTM2hGVCSQTYva3a/mcOm5LnMvF7H270ePTcnFlwTtlPztv6gRXVcqVBZ5GeSKQ9ZYk3RvI327eWL3nmXUVbURLC/KqZoxLrXdS2xAZfxkXII36cVnxAohHXyFbaJQsqEdiHG5Fv5wbD/IaKB6RakTcmejcayRq1LfoGn17gW9TcY4cV1nlhe/ffd9XrsccuDg6nj3jbjr+Ge9naWfDfZZuOgKeqy6pkN9DaJD5kCxvb82OCIh2wMps0Ga5XUNMqrLT6mUi9gbXUjf8PSb4vPCmZCejglH3oxf5jpP6xj3ceW7del7vynVceWPFjjnNZYW435z51LYWFhY7PnFgJ8XqY8+nU7e1URVD6kKLD6x4NmBj41cNSSRxVlODzaY6tu5Xufn2/b64surtMpuWILwtmHt6XPdHA+dr/wCBxfM1oXOcUsgRiixMC1jpFuZ3PYe8PrgUcLMKmdJoZOUpOpiPejcbkW87nt5WvgvZVUVTSKZpoTGt/wCTVgzm1hquSFAvfb4Y93PzTLLzMb7ar5nT8OWGPl5T0y3DPib/AOq5f+n+zEP4xn/h/lJ/6Mb8R8TQHNaUiRdMOoO9+kFgdr/Cw+uIPxLz2KraHkyKyxhy7g9Kg6dyfyO2PjZfxTKT4/R+x4L5PJwZ59pMb/0H2dnVTJGPemqRpHwVdN/7TY9N5THpgjHog/Zjz7wHk5zHMUdVIp6fZL+dj3+ZO/0x6MUWFsejDHw4yPk9Ry+dy5Z/Gs4HHjlCWy827BgSfIAHBHxE8U5IKulkhP31I/VjTgBvhPDy6LNqke9HT6VPp0SP+0L9MV7IkK0cultXSxeMjtbSodT94gd/T64IHAXCk9LBmdHUrp58Vo3vdSdEiHf9JT9cVDhB9UJSQF+UxDxke6rXvY99vtCR8BscWMVTlYDci/Tt8z3wR/DLMBTIOYjjWpYEnYqWXSVU9hsfniCzfhKOKRGBDR33VdRLBGBc+qDQR38zt3xM5fS9yqlUsBGCTcL6b7gemKzsR58y5qfxcq76h0sxU2vv8f8ADDdKgPKInUh9LMAws1la2oMNvT0O49cVFLjEpQ8Qyx7E6h6Nv+vviaTa0JVFG0awx/DJsxvuNLefY9we2Ok8iH3rof53b+0On62xC/vnFLfUTGT3v1Kf8v1YkY5iF90MoGzIb7fLue5+mIrWoy+3bE3wtXneJj8VxA08ysCYnt6gdh80It+ofPD3KZW56XA+Y+XmD/nguPqZZzM1JnMToi6apQj+pIJBN/UdOKr4hcLzx1Us1uYkjFwV3KjYWZRuADYau3bzxbfFCjPMopQQmmYIZPvLqII+FtjjlxxlFUtXBV0al308trWtsbjUCfdIJH5Y8fLh4pZfa+z9P0HVXgz4+TGyW4WXxel1brv/AGC6GukjIszCxB0m9jYg7qdiL+WCtmPEpqcjmmA0sU5bgdgdSq1vhY3A+PniP4gymvr0QTxwU0aG7MSL33GrUew9Bf53x04goaGKjSj9tEITrYKNes7EFgLn4jffGePjy45l37fi9PVdXxdZlw3wazmW74e81Pbt62qlnWQy+yQz+ziNEQKzhvfBPSxSw0m5t3Plhz4d8XCjlZZmKwSC52J0sOxsN9xt9MSFFn9FHTGmPtFeGsxGkgAjYWubraw23GONLAzMopcnAN7q82s/mS2kD9mM+CTkmeNdf/Tcukz6bnw7burbJr/Ld/ZDcWZW/t0wjSRw7ll+zIvq3NtrEXJFxscT9VQ5lU0EFN7PZE95mYBm0+5cfdAB/PbFlo8szh/fmp4Rba0YYj4Cw2+uNpPDuWe3tldNKB91ekf/AD8sdMeGTet93k5PtO2ceOeWP3fpZLb/AKiCzvgMNDTmWrhieOJY3DkWsCxuDcEm5tvtiGqaLK6eJkaolqZCwIEXSLgW7kaSPLz79sX5fCqgsAY3JH3i7X/VtiZyrhOlp7cqBFI31Eamv/Wa5xvyt3epN/q8c+0Zjx44eLLKS9p2xn7bqiZHVB4ZIMuoZU5yWeWYnQLjST/P2Jta2L9wxlRpqWKFtJZFsSvYn1xK2wsdscNPm83P5naTU3v1t/elhYWFjbzljSaIMpVhcEWIwxzXOBAVBVjqDEEWtdF1Bdze57DGmWZ6KgaolLKJWjJ1LtpHvd9wbiw77jbACXjXwrnppmqcuJF92Qdvp6Ypc/Ekq9FTDOh8+W7aT+ibgYPp43jDaZI3UbknawGtEUm5GzFxZhdfibGzF81oKkjVAzXbQWKKACHVDfqvszr2B7/PEs21jnlhd43QC/vzEfcgqJD6MQo/7oviYyXg6tzJlVk5UAPuLsPzPmcF9KGkR7JSISZHjS7qLmMsHuDuouhsbG+3a4xJQ8TokUjLDZUjkkUKynUIWCsNtgSSLG5B9dsSYyekb5Obk5P58tnHCfCsVDCI4wL+Z9cTmKueP4evpc6PIAX9/lm9yNJDkKRuQb7bHDmn4uR1kfQ6rEUEhbT06iQSQCdlI3Ppv5Y05J/CxWTx3ELB0kRr20kDvqK2G+5BAvbYXFyMSGVcSxTuyIHBW99QAHSVDAWJ7FgD5el8B0zvKufGVB0t91h3GAVmXBVdS1ZljS9zcsD0t/WGDGONUYXSMuC7ICGW/SbBiO4Qkrdj21r5mw7S59qWNuTqWSJpfeGoCPTqFrdR6hbffBLNg1FlRZw9QEUge4gIX9Inv2G3bYYmzCO5H54IbcPwVcfMVdIYnSw+8ASAw+BAuPgRivZhwVNFcwkMPQ/5Yu3O41W2h9N//nfGfZ8cq+CSNrlCp8xvY4xBmqN3OlvQ4Mu6Q4cQsyG6sR8sNDWqO5GH2SUstS9oh0+bEbYoeQZqQetQx/ENm/8AfE7w7Mrzra+wP5YY1XC8yfd1D4YnuE8oMYLuLE7AYjcl2kc/yCOshMUt9JIYFTYgjsRiuwcEVaFlTMphETcAqC4/SJP6rYuuGWbZgIYi9r27D4453CW7r14dRyYY+CXt+UvzU+fwzi6mq6yeUHdtThV29e+GlU+TU9rQpIy7bKW7etzpJxDZ5nMs5Jl3IJsi3sBfYm5sD88VmrDfAfrP+AxZhjPZc+q5s/XKrvJ4qxRC1PSBR+iv6lBxGzeMlSfdiiHzLH/LFFqF9ST+dv2YZtb0/WcbefexAXxcrD92L+y3+rDqDxWqvNYj+RH+OB1CuJCmjPlf6n/PFBLpPFOQ+/Cp+Tf5jEzR+JEDe+rp8bXH6sC6FDcC5uQT5Htb1Hxw6MbDuB+z/wBv1YaTY05fnMMwvFIrfI7/AEw9wB46t42Dxko47N3t/n+YwTOBuJnqFKSkF1+964lirZhYWFiCFzrN+U5UoGtGHS43La9JA+Q323xGLxm66v4owIUOesAHUAdiVBawsCbbGw+OJDPp6lX/AIuGPRcAKpUtrFwxIuvRcixG/r2xFy5vmIuRBqsGAUJsTsQSeZcbXXta59BfAPcwr0URGKOE80ksrIb3BUvey7EWNwRqLKq2v2Ytm6RrA5pEaS0rKsYseiREvGukhiwKte+wBsT5uP30rwD9gna4sp3uEJB+0203f11lbADG9fU1ZMZVCraOsqistjbUAWGoP5hTt0b6iQMBo2cK4nPs0bMFRrga1kuQO+gE2vtfc2uBbGlBmx0FpKeOPU8SvdNN1lALE7nUBcjUT63Atjvl2Y1oZOfGNHZiEOu2lrHZyL6gtwF+8fS+NKnMK1JpCsZkjBYKNI/COWRbSTdrg9R2v2wEfX5ykjKTRAlZSRqa2oq672UWLb67PsBvc74kqrOwKZZYoFLSMFkTTci6u3VZQT5dxYhrjuL86SuzC0peO5tHy1sot1Nr3B6trbYciqqzHGSmmTmDWEUaWXo1X1MxXpLi4Pde42BCNTiTWRaiDOVBkuLWLS8uxPLJPvB9/um/z0XiwKnM9iI06tFgQekLtYR9N1cAb2JUjbbD962v5jBYwV1mxZbgLzQqgAFDflHWSS24ttuMbU2YV7BtcSreNyoCm4ca9AuZCG7L5D3sBHrxHqJ10Ss+op27g38zGSQPv+moe9fFqyyQSRRvywnTYLb3fIgbDbb0HlivQ5nXqCDFrHkxXqIOrc2KW0nSNOm5BJHax7ZZmNc7w86JY1Y3kCrew0SbFjIbdYj8t9VvInAWZEAAAAAGwA+GM4WFgG1Tlscgsyg/liuZl4c00u9tPyxbMI4AI8S8KRJMkEGuR9V2u2wVd2vuNiNr+pwUeF6yExhI1CkAdP8A874p3EGSvBWSyXOidQL/ACNyp9L7fPtiPyV5KV9i7C5fmM1ySxJsB5AdrYrnvVF22MgYYZTmizICDv5jD/EdCxB8YLenPzGJzEdxBS8yncDva4/LADpqIGMMB3F8VzMKffE0mdM94IVGpP5R23VSfIL95vP0HxxD5nQ/jZnPxNh/ZFh+rFRXapQDuR9cMrr5sPrh7WqqgkgAdthck+gA7n4Yi3glf3bRL6mzP9ey/l9cUSdGU/F+pj/hiw5aYLi8ij5hh/hijnI2PeZyf6xx2hy+oj3jmYj0Y3H0OCizQ5VTs2oSxE6bW1ged+xPy+mHVZkO1/L17j64HOTZzqYRzLy3OwP3GPpv7p+HY4sBDJupKn+aSP2Y0y1zOl0Ys3hj/Kv8hilV+ZyWOvrHmbdQ+nfF+8J6EiN5T947fljNWCDhYWFjKofNqKdnYwuF1RaASxGltV7gaSNxtfuPjiPTJq0Mp9puAylgWNrC220Yvtfta5tfFoxSvGCiklyyRYElebWhjEIYuDqFzZN7aNXfbfAXS2M4DFZwxXUpo+VJUOWmmmtEkrxQK0S6E0SM33/J/O/xuzn48zZnjgRpBVGkRzAKZNRl52lg4ZbopiGu+wFx274A5WwsUTxNr8zWngiy6JjLM2mWRN+XsOxOyAknrPYL5Eg489cX5RV0VWY6uQtNYPrEhcnVuDqO9++A9g2xjA88DM6qKnLS1SzPolZI3bdmQKp3J3azEi/wt5Yg/GXjiZo56ShDERKDWzJ2jVjpEeryJJ6rb22/FYCjl+eU87OsM0UrR2DhHVit72vYm3Y/TD7AF/c4ShZK5jsBHGT8g0hOKzJmFXxFmXK53LVtZjRieXGqAsBpHdiALnvc+m2A9QYWPNnhhx7U0FetJUOzQtLyXRiTy21aAy392zdwNiL+dsd/E7i6pzDNDQRSGOFZhTqoJCs+oIzvb3uokAeQHqTgPRt8LHlqlzut4fzFoeYXWNhzI7nlyIwDXAPukqdj3B/O/p+iq1ljSRDdXUOp9QwBB+hGA7YWFhYBtX0KyoUcXBwPMzojC5if4mNvUf5jz9cEaaqVPeIGIHP6qmmQiQ3tuCBuCPO+KzZKH+QcUSw1JRo3FmC3tdSDc3vftYd/iMGCnl1KG9RfAdy+qhnqjE1isZDo5tv37DyNvX1uMFOkzaIKFDWsLb4VMUnjDC+NY5Q24ION8RsO6/J1gqnCiwlOv87AH9mK/wAQRabk7AYufH4MYjnAvpNiB53NgL+W9sVnN6AyIHc6r7hR7g/Lux+J+gwA+n3Or8l+A9fgT3P5DywwlnN8WGrpbtYm3qcR0+YrHcQhV02LSHqHYk36QwPui3cb+eKhtT0krfcf6HEnTUTjupHzBGIT/aBQQGlc2fq023Fz2+i7Hb4d7zNFmz6Q0EhY2F0JIsAwW+4tvv5nv5XGGw/myQSLZhfEll+sxFZN3TpLfiH3W+ZFwfip9cOeGOJIqhhFLpV2NkcDSrm5FiD7pNu42w7zqiMRJGx7f+xGNCurBrmWP8Z0/XbBtyTLFp4UjQbKAMCXgelM9cpI2TqPp6DBpAxmkLCwsLEUsLCwsBi2OZpU1h9C6wLBrDVb0v3tjrhYCC4x4vgy6nM05+CIPedrbKP8T2Ax5Yr899ur/aK4sEkkBk5YuypcDSgPoosMesM64XpazT7VBHNovp1i9tVr2+dh9MRZ8MMs/wDsoP7OAoMPi1EuXVq5dTmGKkjiSBmO95n5eorvYgksLk3PfA/i8SY0yiWgWmPMn3lqDLcu5cMWK6Lk2AHfHoThjgGkoIpIoI7rK2p+ZZy3oDcWKjyHz8yThvxd4fwVlJLBHHDC7gWkES3WzK3lY9gR388AD/A7POXWtSFAVrUMZa9imlJGuBbqv28sRHDlY+S5whqEYch2SQAblGUqWW/e6kMPXbBp8NvCL9653meZJyyaV+z0lTe5IJY+W23rjjxhxJlNSZfaKSSrWlYJNPHGCsRJI0l9auRcH3bjACLKKA5rnhanVgklSZiSPcj5mss3kNv1kDHTxHyyXL86kmKmzT+0xN5MC/M2Pwa6n5YOvD+b5PSQp7NLSwJKnMHUFdlAO7ajrNrEdXmCMN+LOKMsmFLFURiqjqmtDIqq8QOoKx5moaCL723AwAN4+zkZxmavRxuTKscaoQNRYDfsewva/oL9sensiy/2emghvflRJHf10IFv+rFU4ZbI6Xro3pVLOItavqYs99KBmJbex2B3ti84BYjc5zAxr09z2xJYZ5ll4lW3YjsfTBKptZUHuSThhDIXve1vjidqsmkU9Quvw3H7L4ha6nKjpU37YrnZUVk3DsUUhcNf0BJsNrdvltibiNzscQ1HRSaupWt8jiwUlPcdKk/LfFSHENaYyOqxJ2F++LZQVPMQN64gaPJHc9XSv6z/AJYskMIUAAWAxK6Yy+5vmlAJomRhe4wOI5dGqCTZkNhfzHlgpYq3F/CftC64+mRex9cRoIM1l01ABsFbmC5bTuNPn/Vvt53t54rebUpBYH7zk387Egk7G33rYs+d0DHVFUKUYm6sewYC17+hH7MQM+bFDy6tSTc/aeeklb7dn2Btv5jewtiiCqo1UCw3BNwRsfTcfsw54brCspX7pBO7FQCNwbj5du17YxWpAwJV9xYaSp32Xe/zLbeVsclr440Kr1G4NrdDbW7W1bAsPT4YgczVRSzKNLNIGUb33fULHYGwsNvXBV4ozXUov7xVb/MqL/rwOOH8oeSVZ51IRTeOPzY+QA7gYLXCvBzzSCepFhe6piwTfhxkHIp9bizybn1sew+mLjjVEAAA8sbYgWFhYWAWFiA4lryjovtAplMcj8yybtHo0p1gi1mZiBuQuxFjiq0vFtWsjPMylSQFi2VULmZes6NWleWCd9uo/AAScLFUyXjRpZJVkSNY4kLGRJVYHlhC5AvrKHXcMVAsBudQtELxtOsSrIumUSBnEg0OUaWEqiJYhm0ylP0L9zsBCwsD+Hjucc06YJLMltEnSOasIUBm0rYFmJLMNzYfDv8A7w3B6oo1F4yftNdo3Ulmulw+4tZbkdytt8BecLEJm9dKggYMtjKBIFXUWBVuld9jcehJtYWxDZPm09Q0RMksbGeXXHywi8uMBtJWSPWSNSR6gRe5OAumKDUeEcQkqTT1M0EdWCKiFQjK1ySdJZSUO7b72ubY6z8YywzTKSjKpYgOwQWjlqAVUgXaRlRQoP4Scbrx+/SdEBvZtIm67M6IqEFbLKC92B2AHx2BufCKFZoJIZniWCB4ETSrbSLKGYlhuxMrNv5/DDWm8GxGlIq1kn8TlaaK6JbU7K2/wuvx7nE2ONH9mhmKR3aXly9RsgF9VhbU52Huahvfcb465Jxc1TMkarHp5euQhiSDy4WKgDa4aW2/kPjgITg3w5khrpa2pEKM+6wwM5iDkENKAwGkkFgBvbW++9sEPFGyPiSZqiNGmV1YkuTotYxysuhlClRdN45FDrpNy19nvGucyRGIwyFQUlc6TEATHy7auaDqUajdU6j5YC2YWKE3iQ15AqRdBuC0hAZLkBRtfmEi4UgX3+ZdS8VSS0rutkYPAAYnQkLM6dJaVdCyBSQbiwuD54C545yU6t3AP5YodJx/LeOELG7sAmpmA6zKidWgaWAVxcoCpIuCLgYzFx/NrClImMkqKq6iCvMjpwBcgXHNlJv3sO3mAui5VEDfQv0w5WMDsAMVaXiQywRScz2aKWRgZem6qiOf+YpVSXQjcHYepxGjxEZYlAWOWQkKDrVdQIp9EpBICo3Pv3A7AHfAX3CxR248lsWC0+my95fdblNM6FhdWIVQoZdiW87EYdQcWSyU87lEiKqrowJbSjyyxFnBAF0ETOR28vLAW7CxR6jiOWKZUinWpRSSzNpuwEc7lAY1Clxy+4sDsLAhiXOdcRyGCJ4yY+YhkBUoGKmeCNLGQaFJjm1XOwNvLAT2a8Pw1C2kQH42xS8y8JkYEI3T+FhqH6+35Y3j8QpItEbKshOtSzuoIYPNo1FBoICx9TICO52tYyeWcXOfai4R+SjSDQ11bTEhKxvbqUNquTuDIowFGl8DAT7qflqH/qxJZT4LpGQbKvxtc/Uk4sUHEM8ntTmSJFhg6Sh1x69co5mrQSVAQDzAs1wcRM3FlQocLMWPJeNSwiYrMWco2qMaJNKI5uAAdO6ggjF2LVlHBcEB1W1N+Jtz+vE+q2xVMyzhlkN6jk6Io3SOyHmmQvq94FjuAo0EaTubjbGOHOKJZHSKQIxkaQhlPZI2dWvtbUp5I8riQHEFtwsDqi43qECLKYy5iL6pDojKtqkRtQGx0o8Vh95b+Yx1l4xqmcOghVCGZYmJ1ER+1atR03B+xGw7G3xwBAwsUPMOP5IJWj5XMsbhu2zdQG3oGC/lhYATzfugq97BoaRrEEXic7jsd5O49cYbx/rje8NGb9/sm3ve9/tN+5+p9cDLCwBMXx9rhe0FGLgKfsm3A7A/abgX7YfU3jPmc6SSrBRMIQHclLMouFDWabUd2AuPNvjgS4nuCq9Y6tVlNoZg0E39SYaC36JKv81GAvlR4u5lGsYamoAtQt0sgKupcrc2mItrDDfzBw2rvG+vjkZHp6HWrDVaMt1JsDqEpBK9r32wzeWJacoWTmZVJ0EH+VMoIa34wtWqsP5jHDLh/LYvZI5xAatue4qUFiwTSmi97tErXkPMA79ztbAWOr8a8ziihkaGi5coLR6UY+42k7CXpIPrhvS+PeYu6qkNJrZtK/ZsLlyB3Mu1zbfDTJzG0GWpLHHJT3qFqGcX5aGUknX/AMpgvULWJNhve2NKXKIGjpSkSq3MpleOWMEyB9RZ45ATzFZTd0I6CB6YB5VeOuYK7K8FHqR7N9kxsysfMS2JBvv88ch4+V178ijvctflN3IsT/KdyO5xwzOhHsxi0hIY80nWUhFvFEwh0km2pRbXpPnaw9Mcs4yvlVAiioVdvaGMDPp5MkWhrKCComWwVw5a+1id8A7Hj3W6QvIo9Km6ryWsCDcEDmWBvvfG0Xj9XKbrBRqTftEw7m57SeZ3xTuEJ4lq41qFUxSXjcsoOjmAqJBcbFGIf9G2LBnFJTxUwdeSZqfXRyqFQh5TZhMBp6lC8xdXrEp+8cA//wB/Vbv/ABei3bUfsW3JFiT9pubbXxqfHessoNPREIbqDCx0m97i8mxv540yumpKiOEsIEaqgakC6UHLqUuVmPT0qwMQJ9ZW/CLRuUNBPNUU1oUDRWp5mRBZ4AG1E6e0io97+bDAPa7xoqpra6ek2fXYJIoLd7sFmGv9K+HTePlcVKmCjKsbsphaxJNySOZYm+98RHFa0+hJaVY7VgTRGFTVFyrxyDt0F5AGHwviR4S4Y0R6pKRpmhrGjqFWEzkokYvGugMsbaieokA3FidLDAdl8eq0EEU9FcAAHktcBewB5mwHkPLGr+PFad+RR3HZhE1x5bHmXB+Iw1yvKoNdFrjQ08sb+2SEAGNw8ocFu8JRBGVUWvtsb2xquVU4KgohpGoOYZ7dQn5Bb3+4cVH2fLv2sLb3wEzl3jBmLUr6IKIwwKutXVibM6opIaa79TC5333OMZp4w5hTOYpKagBMamyxFlKSKJF3EliCrg2+OGeYZOYYcwSGMGnNNAYJFUEyjnQMX1jdz7xYXsvawtjbPaLmCqV4ATFl1JJHJyzzA6pSIRr7npaQFe3SdrqcBr/v2rLk+zUN2tc8lrmxuLnmb2IBx2X90HmA7RUgv/2T+pP/AFvqT9ThlnHDfKpixhjaVJ6fQY47oySwuWsbkzqWVbsR71wMPcxyOB5qqOSFIYYczhiWVE0FYJXnEl2+8oVYzc9rjyOAcDxWzKWmUpTUZjeT2dVjRg+tgxCqqSh0JBaxFu+3fHaXxPzVjEnslI92aGNVQut1ADxnTMV2GklW7AA+V8NKKgljWNJNNHozWMq4QBY10Npe52db2s7Eg3798PqWtRpKaVV9gdKudjTbESkwFiwEnul7LT/gu/SBuMAzrPGXMIRGz0tDpZSI2WLUpUEqyqyykWBuCvx+OOEf7oCvW2mGjFhYWicbWA/6z0UD8h6YjOKaQVMFJyIuQ4WctR6towh5jSjWQ4D77MSfs7C4AxpWZOkfIIjVqKWKDXUhQSrMYzOdfdZFbWnLP3fu+eAlovH+vUWWGjUWtYRMBbfbaTtufqcYTx8rgAogowALACFgAN9rcz4n6nDWTKog9QrwRgpVxrSaVuJEaRgyi38unKCvrN/Lfq3f1NEiySaaOC0eaezr9jcGFy9wfxdls3cX2IuMBzf90BXkgmGjJW9iYmJFxY2+02uNsck8d60ScwQ0obTp2SS1iQTZebYEkLc2udK+gxSOI6EQ1c8aghUldVB/CHIXv36bb4jsATG8fa4ixgoyO1jE1tjcf8z13xk+P9cTcw0d99+U33u//M87m/rgZYWAJMfjxWqNoKPck7xOTdiWPeX1JwsDbCwEjlfD89RbkoG1PoW7opLWvpAZgWNvTHCtyySLSXAs41KQysCAxU2Kkj3gR+WJXgWqWOvp5JHVI45A7MxsAB3+Zw94ZeBI5xIYmnV4zHzGXlsg18xVZ0dLk6PIEi9j3BCvT5W6RRzEDRIWVSGB3j06gQDdSNa9/XDaNCSAASTsANySfK3ni41NXE8EIjamQierflOSyIkqR6BupJ/k2CnvcITa+ITh2tijcmRXLMNKOrqmgk7tdlYX07A+Vye9rBtBwjVM0iiMAxPy5A8kaWcXuvW4udj2xyHDc/J5+leXYm5kjBIVipIQtqPUpGw8sXCpzyL98ahkemejkqjLIJ1STUrElmQaNYupIATqBtftfEfSZtDy5VmEDUvLmFOhVDVKWZ2hAcDmKVdgTqOm2rvsMBTUQkgAXJNgALkk9gPXEkvDc+pl0qCgBfVJGoTU2kBiWAVr7aTv8MSfB+b08NXC7LyyquOYzF0EjROsblQtwFlKttewHwxIGjpJuQJZaeKREc1GglY5bOOSgKKVDkatTAWAI7ttgINODastIpiCtE+hw7xpZrXt1sL7b7X2xG02XySCQohYRKXcjsqggEk+lyB+eLnTZ85rHaolopYHmDzhlDrp0qCIwycwWToGje6j0vjGSZzRCKrjVZIlaGUDVKo5haRTGPcJuEUDckDq82wFFRCSABck2A+eJpuDqq6jlg6naO4eMqHjUsyMwayMFBNmI2GGFZlxjaMa0PMRXBBPTr8muAVI/ZYi4IOLZUTezRRRUtXSyBZGkck35kjxFCSskekRhNSAN31En3rKFcbhqoEhj0rdU5jESRlFS9tTOGKKLkDc9yB5jDPMMukgcpKulrA22IIYBlII2YFSCCDYg4uE+exB1RFpby03LrSLxwMRLzFK8sCzqFjJKCxYGwPnF8SZ9TzzDTEzRRQxwRWcobRLbUQQx6mJIBOwsMBGVHDs6RmRkGldOuzKxTmC6a1Ulk1eVwMSVFmM0dNB9idCzuYXVmTXJ9nqU6d5LWS1rEXIv6PYKmCKjqIZZI5FfltE0JImdw6mz9wEVGkFnGzBSL4nsr4oolSle5jMc85jR3VxDrp0jhYqsYJUSIDt1XDMblhgKbU5NVVFTLqVTM2qaUF4106n6tV2AQ6mA0mx3G2ImtpGidkewZdjYqw7X95SQfyOLdLmCoIeQaRakxutT0xmBl5qNFs6mIuNNyQOwXzviM4lp4ZpZ5qYxpHGsWpVDKrOyqshiUjZeZqIUkHTuBYEAIWjoZJSwjQtoRpGsOyoLsx9ABh5Pw5OkImZVEZVWH2keqz20nRq173Hl8cT/BebUqRyRya4y0E4d+YqrIXiZEUAoSLX23sCST5W5x5qho5UqvZ5LQotNoVPaA6smm7qobSIwwYOd+m3qArU2WyJGsjrpV/duQGYb9QW+orseq1vjjtlmSTVH8kqkalS7OiAs99Kguwux0tYD0xcOKs3pJvapGEMgZ4jSCIaJVQWDI5A6QsQCdQPUBp2viF4aggaUytJHCsRVkhlkb7Rx2uypsgO52vbYd7gGJ4UqQjO0YVULhgzxqwMZIcaGYMSCCNh3GOI4en5Rl5fQE5h3XVoLaA+i+rRq21Wtiz0edAtL7dJS1EB5zMQqtMZJNbAxtoEi3lIYG4UAm/pjoc7hUmoEisGy1aXk/f5ohWAqV8l6TLq7W+O2AqlZw/PFHzHjsoKq26kqXXUodQbxkqCQGAvbEbgg5tWwyy14jmRhmE8Rh7nQDKZWLgAlNFwlrX3NrjfFRymeOCcmVTJp1BdDKAH7K92VgwHcbWO3lsQyvDdRqdTHoMao8msqgRZApTUzEBdWpbAm++O8fB9WzFBF1hnXQWQOxjAZwqlruQCD0g99sXGqz2mE1S0UkcjSU9KnLqGDQSmNI1k1EKvWhQWuRc62B7DHAzQe2z1kFZEH1nkCZ36WdAHlvyzdVYkILAmyk2AswDo4kIuH520/Z2DxmVSxCjlhiuu7EALqBFz38sbUdTToycyFn0tdyslg4F9gCmwO35X9drTnD01Y1EPaRFaBhM8jhtP20kgSyRjqIcW+6BYbaTgK0/ClSrsrR6dCqzMzoIwsluW3MLaCGvsQd8NxkU/OeDlNzUDFktuAilmJ+AUE39MWypzsNLLDJJSvSyRwiweQrGtOCkIVgqu8iqWuALNrJNr7Pst4wpJa2WRleFXWRdZkUAximMEKEFGN+xO9tRBNwowA2wsdJALm3a+24O3lv54WA54WFhYBYWFhYBYWFhYBYWFhYBYWFhYDJxjCwsAsLCwsAsLCwsAsZGFhYDGFhYWAWFhYWAWFhYWAyuMYWFgFhYWFgFhYWFgFhYWFgFhYWFg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7" name="AutoShape 12" descr="data:image/jpeg;base64,/9j/4AAQSkZJRgABAQAAAQABAAD/2wCEAAkGBhQSERUUEhQWFRUWFx0YFxYYGR0cGBweFxcYGRocHxocHCYeFx4mGhgYHy8gJScqLCwsGx4xNTAqNScrLCkBCQoKDgwOGA8PGjUcHB0pKS0sLikpLDUuLC0tNSosKSw0LCw1NTUsKSktLiwpLSwsLDU1KSkpKi0pKTA1KSksLP/AABEIAMIBAwMBIgACEQEDEQH/xAAcAAABBAMBAAAAAAAAAAAAAAAHAAQFBgECAwj/xABPEAACAQIEBAMFBAMNBAkFAQABAgMEEQAFEiEGEyIxB0FRFDJhcZEjQlKBgqGxCBUYJDNiZHKSk8HR0hYXNEM2U2OisrPC4fA1VHN00yX/xAAaAQEBAQEBAQEAAAAAAAAAAAAAAQIDBAUG/8QALxEBAQACAQIEAwYHAQAAAAAAAAECEQMEIRITMUFRsdEFI2FxgaEiMkKRksHCFP/aAAwDAQACEQMRAD8AB18SdJwxVyqGjppnDC6lY2OoXC3Fh1C5AuNtxjbhKgWeupYpPcknjRvkzgH9WCb4xZy9DndJNDtyaeMqo2XSJZbpt2Ur0/LACmjyeaUsI4pH0EBtKk6bnSLnst22388O/wDZCtuR7JUXXTccp7jWxVLi22pgQPUjBS4koUj4UhZAAZpUlkI82kdyb+ttl/RGK1wtx1PUVlBA9rc6kR3uSzineTRf8pd/iinAVV+C64HSaOoBuotynvd/dFrdzY2wm4LrhIsZo6gSMCypyn1ELYMQLXIBIufiMEzxo4nlpMzZY7Wkhp3N77NBO8iEfG4I+ROJrxekTlU2ZoxBamkjjI8zUIujcdrI8zfo4ABGBtWjSdV9Om2972tbve+1sSlRwhWRozvTTKiEB2KGykhSA34SQy9/UYf+G2YRwZnTSyqWjjcs1lLaQEbrsN7J759ApPlgr8f8GIKWtzDLpw6VMZaoj1a43XWrs6MD0sCL2N9iwFu2ADVZwfWxBTLSToHYIpaNhqZvdUXG5PkMZj4MrmkaNaSoMiAF0EbalDX0ki1wDY2wU/HE/wD+ZlnyH/kJh14VuW4hzEsSTy23O/aWIfswAYrsgqYUDzQSxoxsrsjBSRfYEixOx+mHVRwZXIFZ6SoUMyqpMTAEubKBcbknsMFziuVk4eqVROcr1c2twRaH+N33B3JuAvSLdXf1c0rJmPDVO0p/4V4+YfMLTyBHP9w18AG4+Ca9mZFo6gsltaiJyV1C63Fri43GOf8AsnWfZfxWf7b+S+zbr6dXTt1dO+3lgueAGYNUVmYzPu0mhz82kkP6r2xXMrmEdZk8EcvNiadKhib9ErzvG6AH3QAgFvMgsO+ApJ4MruYIvZKjmFS4TlPqKggFtNr2uQL4az5DUJMIHglWZraYihDnV2strm+D5X/9LoP/ANQ/+CXAz41jJ4ilIBIFXHc+m8YF/TfAVHNeHamlCmpglhDX08xGW9u9rjfuMa0eQ1EsTyxQSvFHfXIqMUWw1G7AWFhvgofujIi1dTBQSeQdgLn+UfyxYvBagAppaVkbTPTpI7WOktKZQRftfktAbfHABDK+GqqpUtT080yqbExozAG17EgbG2NDkNRyWm5EvKRtLSaG0KwIGktawNyBb44vnhTm/wC9tVUPMxVEeOCUfds8jIWI/msAflq9cXTjrhGNa+BLH2evroJHA9zUiSrKp/r60YevX6YAKU3C9XIoaOmmcMAylY2NwTpDCw3F9rjbG0PCVY8aypSztG1tLiNip1NpFjaxuxA+eCT4s589Dn0M8PeKCOy9lK3kBTbspFxiX4fjV+EnEj8tWkIaSxOkGrS7WG5sN7YAJ5llc1O/LnjeJwAdDqVax7Gx3x1ochqJl1RQSyKSVBVGIJClioIG50qTYb2GJLjurZ66VS2tYSYI3JuWSFmRCW+8dIHV54I/jfSCjpMqjpzoEWvQV23VYSG2873N/UnACNcnnM3IEMhmvblaTzL2vbTa97b46f7PVPP9n5EvP/6nQ3M93V7tr+7v8sXThTNnqczkzFoyXWSJtMdz1PIitYAXP2SzNb4YsvjDlTpnlDLCdLzcoK3/AGkcoUH6GPACo8L1YnFP7NNziuoRctten102vbY746RcHVrSPEtJOZIwC6CNiyhvdJFri/lj0lKIJswy2sT+UngkC+hj5Rkv8wXA/M4q3Av/AEpzP/8AG3/mQYAJvwpWAITSzgO/LQmNrM9yNI23a6tt8DjrLwXXLq1UdQNK6mvE+ykkAnbYXB3+BxdeIZRFNDHHKZFnzF5pVN7RyRVLRqoH3bo5JP3un0wYqy65zrXqdcvbTCDZnvUX2LWQWsBuR7w+OA8rUNBJNIscKPJI3uogLMbAk2A3OwJ/LGK6hkhkaOZGjkX3kcFWFxfcHcbEYv3AWoZnJVGFlaOpReUgJKNNOeYLKOywrMMOf3QeVcvM1lA2mhU3/nISh/UFwAxvhYxhYDpT1DI6uhKspDKR3BBuD9cXbOvEsVc8NVNSq1TDEEVuYeUWVtSSGLTvYljo1WJtfYWJc/g+5b/SP7wf6MM6vwVyaI2kllU/hMy3+mm+AEtL4hMcuOX1MfOiDh42D6HQ69TC+lgwN28ttXyGGlJxcqV0FT7OOXT6eVArlQBGSUu5UljqJZiRuSew7FtvCjIx/wA2f+2f/wCeOkPhBkjdppfzlA/agwAl8QuNxmlQk/J5LKgRhzNYIUkr91be8fW+2N858QpKjLKbL2QAQNfmarlgocINNtrBrdz2GDNH4B5W26tOR8JQf2Ljf+D7lv8ASP7wf6MB5/4Wz72KqSo5ay6A45bGysHjZCD8LN288TH+3Qio6ikpITClS+qQtKZLKOyINK6R5FjckbYM7+AGWAXJnA9TKLf+DGR+59yz+kf3g/0YASZn4mLV0lNT1lMJTTMCrrKU1qqaNLDSe9luQR2NrXxpwb4mtQ1dRVvAJpZ7g9ehV1PrNgFa+4UD0AwXv4PuW/0j+8H+jC/g+5b/AEj+8H+jACx/Fw+yVVJ7JGY55HkXW5bQZGDm9lHMs/UO1tr3tiJ4d8QpKTL6uiVAy1PZ9VimpdL2Fuq6gDuMGn+D7lv9I/vB/owv4PuW/wBI/vB/owAf8OPEj96TMRT85pdIuZNAAW5tYIbm5741y/j2GEUwjo7GCo9pducbyyBbC55fQoNjYX2uPMnBi/g+5Z/SP7wf6ML+D7lv9I/vB/owAzm8YFbM0zH2T7RITFo5x0m9wGvy/wALMLfEHy3Z1fiXFI80ho7SVFRHNI3ON9MLBljH2fSLjc/5DBFl8I8jWYwNUOJlUsYzOuoKF1kkaNhpGr5Y4Dwx4fMJnFWeUGCGT2hdIYi4UnTsbb2wFPzfxgjqaoVM1CCywNAgE5GkSaw7D7PdtLkD0/Y2yTxZ9lrXqYqdhG0SxinNQ3LUqqKGHRv0xqO354vh8LMh1xJ7S+qYK0S89buHNlKjRuCQQMP38DcoEqwmSYSspdU5w1FVIBIGjcAkYAP5lxnBKK7+KaWrHWS/ONo2U6thyxqBcsd7bG3lfHbNfE+eeipKYraSkkV0nDdR5YIS627gEb3N9PxwU/8Ac3kvKSXnScuRgiPzl0szNpAB07kkEY4VPhVkMc3IepdZv+rM6htxq7aPTfADjPPElaqoSrkpV9qSIIrcw8rWpJWTladyLmylrXsTe1j0ovE5Uyr97TS6kJu8nOszXlEjWHLOm9redu++CHWeFWQwiNpapkEqhoy1Qg1Kdwwuu6/Hth4PBLJ+YkYklLuhkRRMt2UWuw6dxuN8ADuKs/SrlRooBTxxxJEsYYuAEvvqIBJN98TWYeIgq6alhrafnGlJCuspjLqU06XGk73VOoEEhT2JvgmjwlyIo0ntD6FQSM/PXSFZmVWJ09iysAfUHHZvBnJQ5jM0usMFK84X1GMyAe535alvkL4AQTcahoZFERjnknEzTRSlAAoZFjWML0oEdlHV9e2LJn3jGlXJSSS0W9JJzE+3PVYDZjyvxKjfo288XSg8KMhnR3hqWkWMapCs6nSAL3bp6RYHc47ZX4N5LUo0kE0kqKbMyTAgEAGxOj0IOAHGSeKvs88Ens+tKaOSKCMynpWWQt1NoOuyEINhsoOOuT+LS0+ZVNetJd6hQugzGy7qWN+XvcqtvTfvfa+UHhRkM6O8NS0ixjVIVqFIQAE3bp2FgdzjNB4TZFOFMNQ8gdzGumdTdwusqOjc6Oq3pgBi/HsOk2o7O9WtVM/OOpyjyMqD7PoUa/j5nz2sVR47Ma2OrWkUMsTQsplJDIzBxboGlgw773BtbFzg8F8meTlpLK0gLDQJhe8ZUPto+6WUH0uMM6jwvyBCoeqZSzMqgzruyNpYDo3IbY/HADPM+PEkV+XTmnlkqOe0kMzLfYrptpv7pPVf3mY+dg58RfEsZqkQamETxFrOJdVwwFwQUHmoN7+vrgjP4VZCHlQ1LB4QTKvPXUgW2osNNwBcX9MPYvBDKGkaJZJjIqhmQSgkK3ukjRsDY29cB5ywselv4PmW/wBI/vR/owsATMBbiGfmcQTRSE6FhMhAOknl0+vTq+7e3fBpx5y8UM3kps9lliIDhEG4DKQ0IVlKnYggkEYC8VWURKkn8qGKyvHd1OjlU8U1um4kBMhF79reeHE2V06NISJCsImDDme8YeT1X09N+adtx2wKT4h18+uJSrNMNACRLrGqNYyI7C66kRQQPTyxesppc4llQTS0UUjIy8mZVLvr0M7PFGDdyIluWI7dsXVS2T1TNflixoxidw6PILWLagtQkI903uNY2AN/hiQFJKpK+1SC4XT37sJtjaQgW5J7E98VvOMhzSAgGtojIxZ1DAxsxadJzYsNP8oi2Btttio53xpmlJKFqI44W2KjlDQQvNsVIYqw+2fcE9xiNWWTdSniZOY6SJua7ytKFe5OkBqeOYAAk398dW3ntg55TKWgjY9ygJ+mPJmecUz1SJHKUITSQQtmJWNYgWP3joVR+WPWGR/8PF/UX9mCH2FhYwTgNJ51RSzEADuTin1Xi/lsbFTUAkbXVWI+oG+Bp4zcftLM1JC9oo9pLfeb0v6D9uBNJJgj2DkfFlNWLqp5VcedjuPmDuMS18eO+HM3npJlmjD6QeoAGzL5i/7D5Y9D5Jxk5jRweZGwBUnvY/44G2K7hCqZMzkV35tUZEji5iiIoY0hR26bhgoJ77emIabgKsiRFRXlZKoyNOs6JK8ccBjpiNalYygfSV026bj3tiHl/EUUu17H0OJQHBdqHQ5BVrmZmcTCIpCmsTx7iKIkiVNGqQmVm3Ur3vjfijhKonq5aqEhJYYIxRsW2LhpWmVh5K6uqG/rfyxesLAC3M/Dmrnp4oA8cSUlMqQqy6y83LBeW4deUVYBVYhu7m2+JrPMhq52mlCKHbLTTxjWLCadiZd/IDSm/ni8YWAo0GR1VJNOaemhqFmEYSR5dBjWOFIhG4KMWjBUsNPfUdr74iv93FRGA0TrzqSmiSkkvZWcNM86lfuxsJBGAfK34cE7CwAvqvDCWUwQsQKZaCOGYA7vLCJOWNvuh5eYT5lRjMHA9atPEW0tU8uqllbUAPaJoBTwAH0WMkX7dPxwT8K+AF9dwhWy05CwRwtHQmijQShnkDmIMzuFCqqoh0jfdj2xY6XK6lcsniAk9oaORY1llSQgshRPtEVVC9ja22+LZfGk1QqC7kKPUmw+pwNbDSv4RrJadgsEcLR0JoooxKrPIHMQZncKFVVRDpG+7Hth7TZLWpLQyGGSVYDMWWWpjZ1MgSJDqVFDKI9Z0gX6u+LNV8aUaX+3RiouVj62+i3OIJfFOOV9FLTzTtb0Cj9ZuPpjFzxnu9GPTctlvh1J8e3zM6rg+s5EDwFI6sVFS0jE3CpWvLrI/EygxMB6oMbng+aGvgNOki0sMEUCtHNGhsJGklMisjNIGOkmxBNjvvhwc8zSUhVgp6fVcKZHu35C4v8AQ4ZfbtKIqnNlWQnTyotKtq9LgbH54nj/AAbnS33yn6bvy+pcPcCzLUyS1aiVJhUto5g0xPPKwZQo2cSQaAW30lSOxxY+AeGvYqONHH27KGnYtqLPYD3vMKoCj0AGI7JM4qKeu9iqW5iOpaCZra20gEqSNmO5HrsPXF1xrHLxOPLxXjsl77m5+RYWFhY05FjzP4xRFs6mVQWZhEFA7klFAA+JOPTGAjnUI/2lnmYAimp+eB/OSFQn/eYH8sWTd1Et1N0yo6MZYnIgsatgBUTruwJ/5MR+6B2LDdj9BP8AB3DdTDXQSTQuqsW6jY7mNu9iSD88MvDiMSZghfqIV3ufxW7/AD3JwQcxzuRM0p6cEcp42LCwuTZ7G/cW0D6nH1eS+TPJwnt3r4vH9/fP5L/VqRCeJeSTVE0AgjaSyNe1rDqXuSQPyxSue0YakromeA+9G3vx37SRn7rDvtscFLO84kjr6OFSOXKH1iw3sNt+4tireL8ID07W3KuCfgCpH7Tj87yzw7zxveP33Rct5MePpeXGXHKXXx9/oB/FWQGjqDFq1oQHjkHZ0bdW/wACPIg49Y5H/wAPF/UX9mPNnFw5lFCx96GYx3/mSLrA/Jgfrj0nkf8Aw8X9Rf2Y9WGXixlfC6ji8nky4/hT7EPxbm3s1HNKNyqEgeptsPriYwPPG6oK5c4Btcr2/rDGnF5vq6kuxZjcsSSfiTc46+ymMBmHUwuAfIfL1xL8EcP+2VqRkXRQZH/qp5fmSB+eO9Sq1Va/VoQNoiJF0JDAAE+QNifkMVnbWlaolisqoqWNmbzsQCAb9/y8j6YJvhlSOYJYJtJaJrqVYEFX37/BgfriiDiOnjcgRBj9638mGBJ1IARtvbF84CZJGeaAtHrW23a6MAe9ww6vMYMVY58sI7Y60meTReeoDyOHvtjDaRNQ/Emx/sk2P5H8saGOOT3CCfMdmH6J3GIu0xQcURybN0n49sTCSA9t8UGXLvTGaXMZITsTb0PbBZkv+FiAoOK1awcaT6+WJxHBFx2wbYlqVX3mA+ZA/biCquPqGNmVqhNS2uFu3f0Kghvy7YpOSZSK/MKpMwBeSI2FjZQLkWFvK1vrjrW55TUlYtJTUkTjWiOxvfUT1AX2uBbe/fHC8nbfpt9SdFPFcO+Vk3dak16+t+ieqvFCHYQQ1E5P4Yyo+rC/6sby59mMsatT0aRknfnPc28jpAX9v5Ygc/zrMKCSJ5DE9OZO8SaQQdtDDyNtx8R3xds+rlFFNKQxXlM3SdLEFfI+R374sy3vd9GeTjnH4LjjL4vTvb+Gvb5KnHBX1MjRSZjDFIPeihtqAIv8+3xxxzvgqCmgaareqq7d7Men4m7bL8d7XwM6GuaKRZI2syNqU/EHz+fng65Xm65hQsyg3dGRlB3DaSCATt57H4jHDh5MeXc13j6v2j0fN0Fwy8W8Mtb1Jj3952DXK+LI45kWiooo2dguqRi7nUbHzAGCtmmRLPC0YJhLffj6WH094eoOxx57RmicHs0bX+RQ9tviMegTxHElKlTM2hGVCSQTYva3a/mcOm5LnMvF7H270ePTcnFlwTtlPztv6gRXVcqVBZ5GeSKQ9ZYk3RvI327eWL3nmXUVbURLC/KqZoxLrXdS2xAZfxkXII36cVnxAohHXyFbaJQsqEdiHG5Fv5wbD/IaKB6RakTcmejcayRq1LfoGn17gW9TcY4cV1nlhe/ffd9XrsccuDg6nj3jbjr+Ge9naWfDfZZuOgKeqy6pkN9DaJD5kCxvb82OCIh2wMps0Ga5XUNMqrLT6mUi9gbXUjf8PSb4vPCmZCejglH3oxf5jpP6xj3ceW7del7vynVceWPFjjnNZYW435z51LYWFhY7PnFgJ8XqY8+nU7e1URVD6kKLD6x4NmBj41cNSSRxVlODzaY6tu5Xufn2/b64surtMpuWILwtmHt6XPdHA+dr/wCBxfM1oXOcUsgRiixMC1jpFuZ3PYe8PrgUcLMKmdJoZOUpOpiPejcbkW87nt5WvgvZVUVTSKZpoTGt/wCTVgzm1hquSFAvfb4Y93PzTLLzMb7ar5nT8OWGPl5T0y3DPib/AOq5f+n+zEP4xn/h/lJ/6Mb8R8TQHNaUiRdMOoO9+kFgdr/Cw+uIPxLz2KraHkyKyxhy7g9Kg6dyfyO2PjZfxTKT4/R+x4L5PJwZ59pMb/0H2dnVTJGPemqRpHwVdN/7TY9N5THpgjHog/Zjz7wHk5zHMUdVIp6fZL+dj3+ZO/0x6MUWFsejDHw4yPk9Ry+dy5Z/Gs4HHjlCWy827BgSfIAHBHxE8U5IKulkhP31I/VjTgBvhPDy6LNqke9HT6VPp0SP+0L9MV7IkK0cultXSxeMjtbSodT94gd/T64IHAXCk9LBmdHUrp58Vo3vdSdEiHf9JT9cVDhB9UJSQF+UxDxke6rXvY99vtCR8BscWMVTlYDci/Tt8z3wR/DLMBTIOYjjWpYEnYqWXSVU9hsfniCzfhKOKRGBDR33VdRLBGBc+qDQR38zt3xM5fS9yqlUsBGCTcL6b7gemKzsR58y5qfxcq76h0sxU2vv8f8ADDdKgPKInUh9LMAws1la2oMNvT0O49cVFLjEpQ8Qyx7E6h6Nv+vviaTa0JVFG0awx/DJsxvuNLefY9we2Ok8iH3rof53b+0On62xC/vnFLfUTGT3v1Kf8v1YkY5iF90MoGzIb7fLue5+mIrWoy+3bE3wtXneJj8VxA08ysCYnt6gdh80It+ofPD3KZW56XA+Y+XmD/nguPqZZzM1JnMToi6apQj+pIJBN/UdOKr4hcLzx1Us1uYkjFwV3KjYWZRuADYau3bzxbfFCjPMopQQmmYIZPvLqII+FtjjlxxlFUtXBV0al308trWtsbjUCfdIJH5Y8fLh4pZfa+z9P0HVXgz4+TGyW4WXxel1brv/AGC6GukjIszCxB0m9jYg7qdiL+WCtmPEpqcjmmA0sU5bgdgdSq1vhY3A+PniP4gymvr0QTxwU0aG7MSL33GrUew9Bf53x04goaGKjSj9tEITrYKNes7EFgLn4jffGePjy45l37fi9PVdXxdZlw3wazmW74e81Pbt62qlnWQy+yQz+ziNEQKzhvfBPSxSw0m5t3Plhz4d8XCjlZZmKwSC52J0sOxsN9xt9MSFFn9FHTGmPtFeGsxGkgAjYWubraw23GONLAzMopcnAN7q82s/mS2kD9mM+CTkmeNdf/Tcukz6bnw7burbJr/Ld/ZDcWZW/t0wjSRw7ll+zIvq3NtrEXJFxscT9VQ5lU0EFN7PZE95mYBm0+5cfdAB/PbFlo8szh/fmp4Rba0YYj4Cw2+uNpPDuWe3tldNKB91ekf/AD8sdMeGTet93k5PtO2ceOeWP3fpZLb/AKiCzvgMNDTmWrhieOJY3DkWsCxuDcEm5tvtiGqaLK6eJkaolqZCwIEXSLgW7kaSPLz79sX5fCqgsAY3JH3i7X/VtiZyrhOlp7cqBFI31Eamv/Wa5xvyt3epN/q8c+0Zjx44eLLKS9p2xn7bqiZHVB4ZIMuoZU5yWeWYnQLjST/P2Jta2L9wxlRpqWKFtJZFsSvYn1xK2wsdscNPm83P5naTU3v1t/elhYWFjbzljSaIMpVhcEWIwxzXOBAVBVjqDEEWtdF1Bdze57DGmWZ6KgaolLKJWjJ1LtpHvd9wbiw77jbACXjXwrnppmqcuJF92Qdvp6Ypc/Ekq9FTDOh8+W7aT+ibgYPp43jDaZI3UbknawGtEUm5GzFxZhdfibGzF81oKkjVAzXbQWKKACHVDfqvszr2B7/PEs21jnlhd43QC/vzEfcgqJD6MQo/7oviYyXg6tzJlVk5UAPuLsPzPmcF9KGkR7JSISZHjS7qLmMsHuDuouhsbG+3a4xJQ8TokUjLDZUjkkUKynUIWCsNtgSSLG5B9dsSYyekb5Obk5P58tnHCfCsVDCI4wL+Z9cTmKueP4evpc6PIAX9/lm9yNJDkKRuQb7bHDmn4uR1kfQ6rEUEhbT06iQSQCdlI3Ppv5Y05J/CxWTx3ELB0kRr20kDvqK2G+5BAvbYXFyMSGVcSxTuyIHBW99QAHSVDAWJ7FgD5el8B0zvKufGVB0t91h3GAVmXBVdS1ZljS9zcsD0t/WGDGONUYXSMuC7ICGW/SbBiO4Qkrdj21r5mw7S59qWNuTqWSJpfeGoCPTqFrdR6hbffBLNg1FlRZw9QEUge4gIX9Inv2G3bYYmzCO5H54IbcPwVcfMVdIYnSw+8ASAw+BAuPgRivZhwVNFcwkMPQ/5Yu3O41W2h9N//nfGfZ8cq+CSNrlCp8xvY4xBmqN3OlvQ4Mu6Q4cQsyG6sR8sNDWqO5GH2SUstS9oh0+bEbYoeQZqQetQx/ENm/8AfE7w7Mrzra+wP5YY1XC8yfd1D4YnuE8oMYLuLE7AYjcl2kc/yCOshMUt9JIYFTYgjsRiuwcEVaFlTMphETcAqC4/SJP6rYuuGWbZgIYi9r27D4453CW7r14dRyYY+CXt+UvzU+fwzi6mq6yeUHdtThV29e+GlU+TU9rQpIy7bKW7etzpJxDZ5nMs5Jl3IJsi3sBfYm5sD88VmrDfAfrP+AxZhjPZc+q5s/XKrvJ4qxRC1PSBR+iv6lBxGzeMlSfdiiHzLH/LFFqF9ST+dv2YZtb0/WcbefexAXxcrD92L+y3+rDqDxWqvNYj+RH+OB1CuJCmjPlf6n/PFBLpPFOQ+/Cp+Tf5jEzR+JEDe+rp8bXH6sC6FDcC5uQT5Htb1Hxw6MbDuB+z/wBv1YaTY05fnMMwvFIrfI7/AEw9wB46t42Dxko47N3t/n+YwTOBuJnqFKSkF1+964lirZhYWFiCFzrN+U5UoGtGHS43La9JA+Q323xGLxm66v4owIUOesAHUAdiVBawsCbbGw+OJDPp6lX/AIuGPRcAKpUtrFwxIuvRcixG/r2xFy5vmIuRBqsGAUJsTsQSeZcbXXta59BfAPcwr0URGKOE80ksrIb3BUvey7EWNwRqLKq2v2Ytm6RrA5pEaS0rKsYseiREvGukhiwKte+wBsT5uP30rwD9gna4sp3uEJB+0203f11lbADG9fU1ZMZVCraOsqistjbUAWGoP5hTt0b6iQMBo2cK4nPs0bMFRrga1kuQO+gE2vtfc2uBbGlBmx0FpKeOPU8SvdNN1lALE7nUBcjUT63Atjvl2Y1oZOfGNHZiEOu2lrHZyL6gtwF+8fS+NKnMK1JpCsZkjBYKNI/COWRbSTdrg9R2v2wEfX5ykjKTRAlZSRqa2oq672UWLb67PsBvc74kqrOwKZZYoFLSMFkTTci6u3VZQT5dxYhrjuL86SuzC0peO5tHy1sot1Nr3B6trbYciqqzHGSmmTmDWEUaWXo1X1MxXpLi4Pde42BCNTiTWRaiDOVBkuLWLS8uxPLJPvB9/um/z0XiwKnM9iI06tFgQekLtYR9N1cAb2JUjbbD962v5jBYwV1mxZbgLzQqgAFDflHWSS24ttuMbU2YV7BtcSreNyoCm4ca9AuZCG7L5D3sBHrxHqJ10Ss+op27g38zGSQPv+moe9fFqyyQSRRvywnTYLb3fIgbDbb0HlivQ5nXqCDFrHkxXqIOrc2KW0nSNOm5BJHax7ZZmNc7w86JY1Y3kCrew0SbFjIbdYj8t9VvInAWZEAAAAAGwA+GM4WFgG1Tlscgsyg/liuZl4c00u9tPyxbMI4AI8S8KRJMkEGuR9V2u2wVd2vuNiNr+pwUeF6yExhI1CkAdP8A874p3EGSvBWSyXOidQL/ACNyp9L7fPtiPyV5KV9i7C5fmM1ySxJsB5AdrYrnvVF22MgYYZTmizICDv5jD/EdCxB8YLenPzGJzEdxBS8yncDva4/LADpqIGMMB3F8VzMKffE0mdM94IVGpP5R23VSfIL95vP0HxxD5nQ/jZnPxNh/ZFh+rFRXapQDuR9cMrr5sPrh7WqqgkgAdthck+gA7n4Yi3glf3bRL6mzP9ey/l9cUSdGU/F+pj/hiw5aYLi8ij5hh/hijnI2PeZyf6xx2hy+oj3jmYj0Y3H0OCizQ5VTs2oSxE6bW1ged+xPy+mHVZkO1/L17j64HOTZzqYRzLy3OwP3GPpv7p+HY4sBDJupKn+aSP2Y0y1zOl0Ys3hj/Kv8hilV+ZyWOvrHmbdQ+nfF+8J6EiN5T947fljNWCDhYWFjKofNqKdnYwuF1RaASxGltV7gaSNxtfuPjiPTJq0Mp9puAylgWNrC220Yvtfta5tfFoxSvGCiklyyRYElebWhjEIYuDqFzZN7aNXfbfAXS2M4DFZwxXUpo+VJUOWmmmtEkrxQK0S6E0SM33/J/O/xuzn48zZnjgRpBVGkRzAKZNRl52lg4ZbopiGu+wFx274A5WwsUTxNr8zWngiy6JjLM2mWRN+XsOxOyAknrPYL5Eg489cX5RV0VWY6uQtNYPrEhcnVuDqO9++A9g2xjA88DM6qKnLS1SzPolZI3bdmQKp3J3azEi/wt5Yg/GXjiZo56ShDERKDWzJ2jVjpEeryJJ6rb22/FYCjl+eU87OsM0UrR2DhHVit72vYm3Y/TD7AF/c4ShZK5jsBHGT8g0hOKzJmFXxFmXK53LVtZjRieXGqAsBpHdiALnvc+m2A9QYWPNnhhx7U0FetJUOzQtLyXRiTy21aAy392zdwNiL+dsd/E7i6pzDNDQRSGOFZhTqoJCs+oIzvb3uokAeQHqTgPRt8LHlqlzut4fzFoeYXWNhzI7nlyIwDXAPukqdj3B/O/p+iq1ljSRDdXUOp9QwBB+hGA7YWFhYBtX0KyoUcXBwPMzojC5if4mNvUf5jz9cEaaqVPeIGIHP6qmmQiQ3tuCBuCPO+KzZKH+QcUSw1JRo3FmC3tdSDc3vftYd/iMGCnl1KG9RfAdy+qhnqjE1isZDo5tv37DyNvX1uMFOkzaIKFDWsLb4VMUnjDC+NY5Q24ION8RsO6/J1gqnCiwlOv87AH9mK/wAQRabk7AYufH4MYjnAvpNiB53NgL+W9sVnN6AyIHc6r7hR7g/Lux+J+gwA+n3Or8l+A9fgT3P5DywwlnN8WGrpbtYm3qcR0+YrHcQhV02LSHqHYk36QwPui3cb+eKhtT0krfcf6HEnTUTjupHzBGIT/aBQQGlc2fq023Fz2+i7Hb4d7zNFmz6Q0EhY2F0JIsAwW+4tvv5nv5XGGw/myQSLZhfEll+sxFZN3TpLfiH3W+ZFwfip9cOeGOJIqhhFLpV2NkcDSrm5FiD7pNu42w7zqiMRJGx7f+xGNCurBrmWP8Z0/XbBtyTLFp4UjQbKAMCXgelM9cpI2TqPp6DBpAxmkLCwsLEUsLCwsBi2OZpU1h9C6wLBrDVb0v3tjrhYCC4x4vgy6nM05+CIPedrbKP8T2Ax5Yr899ur/aK4sEkkBk5YuypcDSgPoosMesM64XpazT7VBHNovp1i9tVr2+dh9MRZ8MMs/wDsoP7OAoMPi1EuXVq5dTmGKkjiSBmO95n5eorvYgksLk3PfA/i8SY0yiWgWmPMn3lqDLcu5cMWK6Lk2AHfHoThjgGkoIpIoI7rK2p+ZZy3oDcWKjyHz8yThvxd4fwVlJLBHHDC7gWkES3WzK3lY9gR388AD/A7POXWtSFAVrUMZa9imlJGuBbqv28sRHDlY+S5whqEYch2SQAblGUqWW/e6kMPXbBp8NvCL9653meZJyyaV+z0lTe5IJY+W23rjjxhxJlNSZfaKSSrWlYJNPHGCsRJI0l9auRcH3bjACLKKA5rnhanVgklSZiSPcj5mss3kNv1kDHTxHyyXL86kmKmzT+0xN5MC/M2Pwa6n5YOvD+b5PSQp7NLSwJKnMHUFdlAO7ajrNrEdXmCMN+LOKMsmFLFURiqjqmtDIqq8QOoKx5moaCL723AwAN4+zkZxmavRxuTKscaoQNRYDfsewva/oL9sensiy/2emghvflRJHf10IFv+rFU4ZbI6Xro3pVLOItavqYs99KBmJbex2B3ti84BYjc5zAxr09z2xJYZ5ll4lW3YjsfTBKptZUHuSThhDIXve1vjidqsmkU9Quvw3H7L4ha6nKjpU37YrnZUVk3DsUUhcNf0BJsNrdvltibiNzscQ1HRSaupWt8jiwUlPcdKk/LfFSHENaYyOqxJ2F++LZQVPMQN64gaPJHc9XSv6z/AJYskMIUAAWAxK6Yy+5vmlAJomRhe4wOI5dGqCTZkNhfzHlgpYq3F/CftC64+mRex9cRoIM1l01ABsFbmC5bTuNPn/Vvt53t54rebUpBYH7zk387Egk7G33rYs+d0DHVFUKUYm6sewYC17+hH7MQM+bFDy6tSTc/aeeklb7dn2Btv5jewtiiCqo1UCw3BNwRsfTcfsw54brCspX7pBO7FQCNwbj5du17YxWpAwJV9xYaSp32Xe/zLbeVsclr440Kr1G4NrdDbW7W1bAsPT4YgczVRSzKNLNIGUb33fULHYGwsNvXBV4ozXUov7xVb/MqL/rwOOH8oeSVZ51IRTeOPzY+QA7gYLXCvBzzSCepFhe6piwTfhxkHIp9bizybn1sew+mLjjVEAAA8sbYgWFhYWAWFiA4lryjovtAplMcj8yybtHo0p1gi1mZiBuQuxFjiq0vFtWsjPMylSQFi2VULmZes6NWleWCd9uo/AAScLFUyXjRpZJVkSNY4kLGRJVYHlhC5AvrKHXcMVAsBudQtELxtOsSrIumUSBnEg0OUaWEqiJYhm0ylP0L9zsBCwsD+Hjucc06YJLMltEnSOasIUBm0rYFmJLMNzYfDv8A7w3B6oo1F4yftNdo3Ulmulw+4tZbkdytt8BecLEJm9dKggYMtjKBIFXUWBVuld9jcehJtYWxDZPm09Q0RMksbGeXXHywi8uMBtJWSPWSNSR6gRe5OAumKDUeEcQkqTT1M0EdWCKiFQjK1ySdJZSUO7b72ubY6z8YywzTKSjKpYgOwQWjlqAVUgXaRlRQoP4Scbrx+/SdEBvZtIm67M6IqEFbLKC92B2AHx2BufCKFZoJIZniWCB4ETSrbSLKGYlhuxMrNv5/DDWm8GxGlIq1kn8TlaaK6JbU7K2/wuvx7nE2ONH9mhmKR3aXly9RsgF9VhbU52Huahvfcb465Jxc1TMkarHp5euQhiSDy4WKgDa4aW2/kPjgITg3w5khrpa2pEKM+6wwM5iDkENKAwGkkFgBvbW++9sEPFGyPiSZqiNGmV1YkuTotYxysuhlClRdN45FDrpNy19nvGucyRGIwyFQUlc6TEATHy7auaDqUajdU6j5YC2YWKE3iQ15AqRdBuC0hAZLkBRtfmEi4UgX3+ZdS8VSS0rutkYPAAYnQkLM6dJaVdCyBSQbiwuD54C545yU6t3AP5YodJx/LeOELG7sAmpmA6zKidWgaWAVxcoCpIuCLgYzFx/NrClImMkqKq6iCvMjpwBcgXHNlJv3sO3mAui5VEDfQv0w5WMDsAMVaXiQywRScz2aKWRgZem6qiOf+YpVSXQjcHYepxGjxEZYlAWOWQkKDrVdQIp9EpBICo3Pv3A7AHfAX3CxR248lsWC0+my95fdblNM6FhdWIVQoZdiW87EYdQcWSyU87lEiKqrowJbSjyyxFnBAF0ETOR28vLAW7CxR6jiOWKZUinWpRSSzNpuwEc7lAY1Clxy+4sDsLAhiXOdcRyGCJ4yY+YhkBUoGKmeCNLGQaFJjm1XOwNvLAT2a8Pw1C2kQH42xS8y8JkYEI3T+FhqH6+35Y3j8QpItEbKshOtSzuoIYPNo1FBoICx9TICO52tYyeWcXOfai4R+SjSDQ11bTEhKxvbqUNquTuDIowFGl8DAT7qflqH/qxJZT4LpGQbKvxtc/Uk4sUHEM8ntTmSJFhg6Sh1x69co5mrQSVAQDzAs1wcRM3FlQocLMWPJeNSwiYrMWco2qMaJNKI5uAAdO6ggjF2LVlHBcEB1W1N+Jtz+vE+q2xVMyzhlkN6jk6Io3SOyHmmQvq94FjuAo0EaTubjbGOHOKJZHSKQIxkaQhlPZI2dWvtbUp5I8riQHEFtwsDqi43qECLKYy5iL6pDojKtqkRtQGx0o8Vh95b+Yx1l4xqmcOghVCGZYmJ1ER+1atR03B+xGw7G3xwBAwsUPMOP5IJWj5XMsbhu2zdQG3oGC/lhYATzfugq97BoaRrEEXic7jsd5O49cYbx/rje8NGb9/sm3ve9/tN+5+p9cDLCwBMXx9rhe0FGLgKfsm3A7A/abgX7YfU3jPmc6SSrBRMIQHclLMouFDWabUd2AuPNvjgS4nuCq9Y6tVlNoZg0E39SYaC36JKv81GAvlR4u5lGsYamoAtQt0sgKupcrc2mItrDDfzBw2rvG+vjkZHp6HWrDVaMt1JsDqEpBK9r32wzeWJacoWTmZVJ0EH+VMoIa34wtWqsP5jHDLh/LYvZI5xAatue4qUFiwTSmi97tErXkPMA79ztbAWOr8a8ziihkaGi5coLR6UY+42k7CXpIPrhvS+PeYu6qkNJrZtK/ZsLlyB3Mu1zbfDTJzG0GWpLHHJT3qFqGcX5aGUknX/AMpgvULWJNhve2NKXKIGjpSkSq3MpleOWMEyB9RZ45ATzFZTd0I6CB6YB5VeOuYK7K8FHqR7N9kxsysfMS2JBvv88ch4+V178ijvctflN3IsT/KdyO5xwzOhHsxi0hIY80nWUhFvFEwh0km2pRbXpPnaw9Mcs4yvlVAiioVdvaGMDPp5MkWhrKCComWwVw5a+1id8A7Hj3W6QvIo9Km6ryWsCDcEDmWBvvfG0Xj9XKbrBRqTftEw7m57SeZ3xTuEJ4lq41qFUxSXjcsoOjmAqJBcbFGIf9G2LBnFJTxUwdeSZqfXRyqFQh5TZhMBp6lC8xdXrEp+8cA//wB/Vbv/ABei3bUfsW3JFiT9pubbXxqfHessoNPREIbqDCx0m97i8mxv540yumpKiOEsIEaqgakC6UHLqUuVmPT0qwMQJ9ZW/CLRuUNBPNUU1oUDRWp5mRBZ4AG1E6e0io97+bDAPa7xoqpra6ek2fXYJIoLd7sFmGv9K+HTePlcVKmCjKsbsphaxJNySOZYm+98RHFa0+hJaVY7VgTRGFTVFyrxyDt0F5AGHwviR4S4Y0R6pKRpmhrGjqFWEzkokYvGugMsbaieokA3FidLDAdl8eq0EEU9FcAAHktcBewB5mwHkPLGr+PFad+RR3HZhE1x5bHmXB+Iw1yvKoNdFrjQ08sb+2SEAGNw8ocFu8JRBGVUWvtsb2xquVU4KgohpGoOYZ7dQn5Bb3+4cVH2fLv2sLb3wEzl3jBmLUr6IKIwwKutXVibM6opIaa79TC5333OMZp4w5hTOYpKagBMamyxFlKSKJF3EliCrg2+OGeYZOYYcwSGMGnNNAYJFUEyjnQMX1jdz7xYXsvawtjbPaLmCqV4ATFl1JJHJyzzA6pSIRr7npaQFe3SdrqcBr/v2rLk+zUN2tc8lrmxuLnmb2IBx2X90HmA7RUgv/2T+pP/AFvqT9ThlnHDfKpixhjaVJ6fQY47oySwuWsbkzqWVbsR71wMPcxyOB5qqOSFIYYczhiWVE0FYJXnEl2+8oVYzc9rjyOAcDxWzKWmUpTUZjeT2dVjRg+tgxCqqSh0JBaxFu+3fHaXxPzVjEnslI92aGNVQut1ADxnTMV2GklW7AA+V8NKKgljWNJNNHozWMq4QBY10Npe52db2s7Eg3798PqWtRpKaVV9gdKudjTbESkwFiwEnul7LT/gu/SBuMAzrPGXMIRGz0tDpZSI2WLUpUEqyqyykWBuCvx+OOEf7oCvW2mGjFhYWicbWA/6z0UD8h6YjOKaQVMFJyIuQ4WctR6towh5jSjWQ4D77MSfs7C4AxpWZOkfIIjVqKWKDXUhQSrMYzOdfdZFbWnLP3fu+eAlovH+vUWWGjUWtYRMBbfbaTtufqcYTx8rgAogowALACFgAN9rcz4n6nDWTKog9QrwRgpVxrSaVuJEaRgyi38unKCvrN/Lfq3f1NEiySaaOC0eaezr9jcGFy9wfxdls3cX2IuMBzf90BXkgmGjJW9iYmJFxY2+02uNsck8d60ScwQ0obTp2SS1iQTZebYEkLc2udK+gxSOI6EQ1c8aghUldVB/CHIXv36bb4jsATG8fa4ixgoyO1jE1tjcf8z13xk+P9cTcw0d99+U33u//M87m/rgZYWAJMfjxWqNoKPck7xOTdiWPeX1JwsDbCwEjlfD89RbkoG1PoW7opLWvpAZgWNvTHCtyySLSXAs41KQysCAxU2Kkj3gR+WJXgWqWOvp5JHVI45A7MxsAB3+Zw94ZeBI5xIYmnV4zHzGXlsg18xVZ0dLk6PIEi9j3BCvT5W6RRzEDRIWVSGB3j06gQDdSNa9/XDaNCSAASTsANySfK3ni41NXE8EIjamQierflOSyIkqR6BupJ/k2CnvcITa+ITh2tijcmRXLMNKOrqmgk7tdlYX07A+Vye9rBtBwjVM0iiMAxPy5A8kaWcXuvW4udj2xyHDc/J5+leXYm5kjBIVipIQtqPUpGw8sXCpzyL98ahkemejkqjLIJ1STUrElmQaNYupIATqBtftfEfSZtDy5VmEDUvLmFOhVDVKWZ2hAcDmKVdgTqOm2rvsMBTUQkgAXJNgALkk9gPXEkvDc+pl0qCgBfVJGoTU2kBiWAVr7aTv8MSfB+b08NXC7LyyquOYzF0EjROsblQtwFlKttewHwxIGjpJuQJZaeKREc1GglY5bOOSgKKVDkatTAWAI7ttgINODastIpiCtE+hw7xpZrXt1sL7b7X2xG02XySCQohYRKXcjsqggEk+lyB+eLnTZ85rHaolopYHmDzhlDrp0qCIwycwWToGje6j0vjGSZzRCKrjVZIlaGUDVKo5haRTGPcJuEUDckDq82wFFRCSABck2A+eJpuDqq6jlg6naO4eMqHjUsyMwayMFBNmI2GGFZlxjaMa0PMRXBBPTr8muAVI/ZYi4IOLZUTezRRRUtXSyBZGkck35kjxFCSskekRhNSAN31En3rKFcbhqoEhj0rdU5jESRlFS9tTOGKKLkDc9yB5jDPMMukgcpKulrA22IIYBlII2YFSCCDYg4uE+exB1RFpby03LrSLxwMRLzFK8sCzqFjJKCxYGwPnF8SZ9TzzDTEzRRQxwRWcobRLbUQQx6mJIBOwsMBGVHDs6RmRkGldOuzKxTmC6a1Ulk1eVwMSVFmM0dNB9idCzuYXVmTXJ9nqU6d5LWS1rEXIv6PYKmCKjqIZZI5FfltE0JImdw6mz9wEVGkFnGzBSL4nsr4oolSle5jMc85jR3VxDrp0jhYqsYJUSIDt1XDMblhgKbU5NVVFTLqVTM2qaUF4106n6tV2AQ6mA0mx3G2ImtpGidkewZdjYqw7X95SQfyOLdLmCoIeQaRakxutT0xmBl5qNFs6mIuNNyQOwXzviM4lp4ZpZ5qYxpHGsWpVDKrOyqshiUjZeZqIUkHTuBYEAIWjoZJSwjQtoRpGsOyoLsx9ABh5Pw5OkImZVEZVWH2keqz20nRq173Hl8cT/BebUqRyRya4y0E4d+YqrIXiZEUAoSLX23sCST5W5x5qho5UqvZ5LQotNoVPaA6smm7qobSIwwYOd+m3qArU2WyJGsjrpV/duQGYb9QW+orseq1vjjtlmSTVH8kqkalS7OiAs99Kguwux0tYD0xcOKs3pJvapGEMgZ4jSCIaJVQWDI5A6QsQCdQPUBp2viF4aggaUytJHCsRVkhlkb7Rx2uypsgO52vbYd7gGJ4UqQjO0YVULhgzxqwMZIcaGYMSCCNh3GOI4en5Rl5fQE5h3XVoLaA+i+rRq21Wtiz0edAtL7dJS1EB5zMQqtMZJNbAxtoEi3lIYG4UAm/pjoc7hUmoEisGy1aXk/f5ohWAqV8l6TLq7W+O2AqlZw/PFHzHjsoKq26kqXXUodQbxkqCQGAvbEbgg5tWwyy14jmRhmE8Rh7nQDKZWLgAlNFwlrX3NrjfFRymeOCcmVTJp1BdDKAH7K92VgwHcbWO3lsQyvDdRqdTHoMao8msqgRZApTUzEBdWpbAm++O8fB9WzFBF1hnXQWQOxjAZwqlruQCD0g99sXGqz2mE1S0UkcjSU9KnLqGDQSmNI1k1EKvWhQWuRc62B7DHAzQe2z1kFZEH1nkCZ36WdAHlvyzdVYkILAmyk2AswDo4kIuH520/Z2DxmVSxCjlhiuu7EALqBFz38sbUdTToycyFn0tdyslg4F9gCmwO35X9drTnD01Y1EPaRFaBhM8jhtP20kgSyRjqIcW+6BYbaTgK0/ClSrsrR6dCqzMzoIwsluW3MLaCGvsQd8NxkU/OeDlNzUDFktuAilmJ+AUE39MWypzsNLLDJJSvSyRwiweQrGtOCkIVgqu8iqWuALNrJNr7Pst4wpJa2WRleFXWRdZkUAximMEKEFGN+xO9tRBNwowA2wsdJALm3a+24O3lv54WA54WFhYBYWFhYBYWFhYBYWFhYBYWFhYDJxjCwsAsLCwsAsLCwsAsZGFhYDGFhYWAWFhYWAWFhYWAyuMYWFgFhYWFgFhYWFgFhYWFgFhYWFg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9" name="AutoShape 14" descr="data:image/jpeg;base64,/9j/4AAQSkZJRgABAQAAAQABAAD/2wCEAAkGBhQSERUUEhQWFRUWFx0YFxYYGR0cGBweFxcYGRocHxocHCYeFx4mGhgYHy8gJScqLCwsGx4xNTAqNScrLCkBCQoKDgwOGA8PGjUcHB0pKS0sLikpLDUuLC0tNSosKSw0LCw1NTUsKSktLiwpLSwsLDU1KSkpKi0pKTA1KSksLP/AABEIAMIBAwMBIgACEQEDEQH/xAAcAAABBAMBAAAAAAAAAAAAAAAHAAQFBgECAwj/xABPEAACAQIEBAMFBAMNBAkFAQABAgMEEQAFEiEGEyIxB0FRFDJhcZEjQlKBgqGxCBUYJDNiZHKSk8HR0hYXNEM2U2OisrPC4fA1VHN00yX/xAAaAQEBAQEBAQEAAAAAAAAAAAAAAQIDBAUG/8QALxEBAQACAQIEAwYHAQAAAAAAAAECEQMEIRITMUFRsdEFI2FxgaEiMkKRksHCFP/aAAwDAQACEQMRAD8AB18SdJwxVyqGjppnDC6lY2OoXC3Fh1C5AuNtxjbhKgWeupYpPcknjRvkzgH9WCb4xZy9DndJNDtyaeMqo2XSJZbpt2Ur0/LACmjyeaUsI4pH0EBtKk6bnSLnst22388O/wDZCtuR7JUXXTccp7jWxVLi22pgQPUjBS4koUj4UhZAAZpUlkI82kdyb+ttl/RGK1wtx1PUVlBA9rc6kR3uSzineTRf8pd/iinAVV+C64HSaOoBuotynvd/dFrdzY2wm4LrhIsZo6gSMCypyn1ELYMQLXIBIufiMEzxo4nlpMzZY7Wkhp3N77NBO8iEfG4I+ROJrxekTlU2ZoxBamkjjI8zUIujcdrI8zfo4ABGBtWjSdV9Om2972tbve+1sSlRwhWRozvTTKiEB2KGykhSA34SQy9/UYf+G2YRwZnTSyqWjjcs1lLaQEbrsN7J759ApPlgr8f8GIKWtzDLpw6VMZaoj1a43XWrs6MD0sCL2N9iwFu2ADVZwfWxBTLSToHYIpaNhqZvdUXG5PkMZj4MrmkaNaSoMiAF0EbalDX0ki1wDY2wU/HE/wD+ZlnyH/kJh14VuW4hzEsSTy23O/aWIfswAYrsgqYUDzQSxoxsrsjBSRfYEixOx+mHVRwZXIFZ6SoUMyqpMTAEubKBcbknsMFziuVk4eqVROcr1c2twRaH+N33B3JuAvSLdXf1c0rJmPDVO0p/4V4+YfMLTyBHP9w18AG4+Ca9mZFo6gsltaiJyV1C63Fri43GOf8AsnWfZfxWf7b+S+zbr6dXTt1dO+3lgueAGYNUVmYzPu0mhz82kkP6r2xXMrmEdZk8EcvNiadKhib9ErzvG6AH3QAgFvMgsO+ApJ4MruYIvZKjmFS4TlPqKggFtNr2uQL4az5DUJMIHglWZraYihDnV2strm+D5X/9LoP/ANQ/+CXAz41jJ4ilIBIFXHc+m8YF/TfAVHNeHamlCmpglhDX08xGW9u9rjfuMa0eQ1EsTyxQSvFHfXIqMUWw1G7AWFhvgofujIi1dTBQSeQdgLn+UfyxYvBagAppaVkbTPTpI7WOktKZQRftfktAbfHABDK+GqqpUtT080yqbExozAG17EgbG2NDkNRyWm5EvKRtLSaG0KwIGktawNyBb44vnhTm/wC9tVUPMxVEeOCUfds8jIWI/msAflq9cXTjrhGNa+BLH2evroJHA9zUiSrKp/r60YevX6YAKU3C9XIoaOmmcMAylY2NwTpDCw3F9rjbG0PCVY8aypSztG1tLiNip1NpFjaxuxA+eCT4s589Dn0M8PeKCOy9lK3kBTbspFxiX4fjV+EnEj8tWkIaSxOkGrS7WG5sN7YAJ5llc1O/LnjeJwAdDqVax7Gx3x1ochqJl1RQSyKSVBVGIJClioIG50qTYb2GJLjurZ66VS2tYSYI3JuWSFmRCW+8dIHV54I/jfSCjpMqjpzoEWvQV23VYSG2873N/UnACNcnnM3IEMhmvblaTzL2vbTa97b46f7PVPP9n5EvP/6nQ3M93V7tr+7v8sXThTNnqczkzFoyXWSJtMdz1PIitYAXP2SzNb4YsvjDlTpnlDLCdLzcoK3/AGkcoUH6GPACo8L1YnFP7NNziuoRctten102vbY746RcHVrSPEtJOZIwC6CNiyhvdJFri/lj0lKIJswy2sT+UngkC+hj5Rkv8wXA/M4q3Av/AEpzP/8AG3/mQYAJvwpWAITSzgO/LQmNrM9yNI23a6tt8DjrLwXXLq1UdQNK6mvE+ykkAnbYXB3+BxdeIZRFNDHHKZFnzF5pVN7RyRVLRqoH3bo5JP3un0wYqy65zrXqdcvbTCDZnvUX2LWQWsBuR7w+OA8rUNBJNIscKPJI3uogLMbAk2A3OwJ/LGK6hkhkaOZGjkX3kcFWFxfcHcbEYv3AWoZnJVGFlaOpReUgJKNNOeYLKOywrMMOf3QeVcvM1lA2mhU3/nISh/UFwAxvhYxhYDpT1DI6uhKspDKR3BBuD9cXbOvEsVc8NVNSq1TDEEVuYeUWVtSSGLTvYljo1WJtfYWJc/g+5b/SP7wf6MM6vwVyaI2kllU/hMy3+mm+AEtL4hMcuOX1MfOiDh42D6HQ69TC+lgwN28ttXyGGlJxcqV0FT7OOXT6eVArlQBGSUu5UljqJZiRuSew7FtvCjIx/wA2f+2f/wCeOkPhBkjdppfzlA/agwAl8QuNxmlQk/J5LKgRhzNYIUkr91be8fW+2N858QpKjLKbL2QAQNfmarlgocINNtrBrdz2GDNH4B5W26tOR8JQf2Ljf+D7lv8ASP7wf6MB5/4Wz72KqSo5ay6A45bGysHjZCD8LN288TH+3Qio6ikpITClS+qQtKZLKOyINK6R5FjckbYM7+AGWAXJnA9TKLf+DGR+59yz+kf3g/0YASZn4mLV0lNT1lMJTTMCrrKU1qqaNLDSe9luQR2NrXxpwb4mtQ1dRVvAJpZ7g9ehV1PrNgFa+4UD0AwXv4PuW/0j+8H+jC/g+5b/AEj+8H+jACx/Fw+yVVJ7JGY55HkXW5bQZGDm9lHMs/UO1tr3tiJ4d8QpKTL6uiVAy1PZ9VimpdL2Fuq6gDuMGn+D7lv9I/vB/owv4PuW/wBI/vB/owAf8OPEj96TMRT85pdIuZNAAW5tYIbm5741y/j2GEUwjo7GCo9pducbyyBbC55fQoNjYX2uPMnBi/g+5Z/SP7wf6ML+D7lv9I/vB/owAzm8YFbM0zH2T7RITFo5x0m9wGvy/wALMLfEHy3Z1fiXFI80ho7SVFRHNI3ON9MLBljH2fSLjc/5DBFl8I8jWYwNUOJlUsYzOuoKF1kkaNhpGr5Y4Dwx4fMJnFWeUGCGT2hdIYi4UnTsbb2wFPzfxgjqaoVM1CCywNAgE5GkSaw7D7PdtLkD0/Y2yTxZ9lrXqYqdhG0SxinNQ3LUqqKGHRv0xqO354vh8LMh1xJ7S+qYK0S89buHNlKjRuCQQMP38DcoEqwmSYSspdU5w1FVIBIGjcAkYAP5lxnBKK7+KaWrHWS/ONo2U6thyxqBcsd7bG3lfHbNfE+eeipKYraSkkV0nDdR5YIS627gEb3N9PxwU/8Ac3kvKSXnScuRgiPzl0szNpAB07kkEY4VPhVkMc3IepdZv+rM6htxq7aPTfADjPPElaqoSrkpV9qSIIrcw8rWpJWTladyLmylrXsTe1j0ovE5Uyr97TS6kJu8nOszXlEjWHLOm9redu++CHWeFWQwiNpapkEqhoy1Qg1Kdwwuu6/Hth4PBLJ+YkYklLuhkRRMt2UWuw6dxuN8ADuKs/SrlRooBTxxxJEsYYuAEvvqIBJN98TWYeIgq6alhrafnGlJCuspjLqU06XGk73VOoEEhT2JvgmjwlyIo0ntD6FQSM/PXSFZmVWJ09iysAfUHHZvBnJQ5jM0usMFK84X1GMyAe535alvkL4AQTcahoZFERjnknEzTRSlAAoZFjWML0oEdlHV9e2LJn3jGlXJSSS0W9JJzE+3PVYDZjyvxKjfo288XSg8KMhnR3hqWkWMapCs6nSAL3bp6RYHc47ZX4N5LUo0kE0kqKbMyTAgEAGxOj0IOAHGSeKvs88Ens+tKaOSKCMynpWWQt1NoOuyEINhsoOOuT+LS0+ZVNetJd6hQugzGy7qWN+XvcqtvTfvfa+UHhRkM6O8NS0ixjVIVqFIQAE3bp2FgdzjNB4TZFOFMNQ8gdzGumdTdwusqOjc6Oq3pgBi/HsOk2o7O9WtVM/OOpyjyMqD7PoUa/j5nz2sVR47Ma2OrWkUMsTQsplJDIzBxboGlgw773BtbFzg8F8meTlpLK0gLDQJhe8ZUPto+6WUH0uMM6jwvyBCoeqZSzMqgzruyNpYDo3IbY/HADPM+PEkV+XTmnlkqOe0kMzLfYrptpv7pPVf3mY+dg58RfEsZqkQamETxFrOJdVwwFwQUHmoN7+vrgjP4VZCHlQ1LB4QTKvPXUgW2osNNwBcX9MPYvBDKGkaJZJjIqhmQSgkK3ukjRsDY29cB5ywselv4PmW/wBI/vR/owsATMBbiGfmcQTRSE6FhMhAOknl0+vTq+7e3fBpx5y8UM3kps9lliIDhEG4DKQ0IVlKnYggkEYC8VWURKkn8qGKyvHd1OjlU8U1um4kBMhF79reeHE2V06NISJCsImDDme8YeT1X09N+adtx2wKT4h18+uJSrNMNACRLrGqNYyI7C66kRQQPTyxesppc4llQTS0UUjIy8mZVLvr0M7PFGDdyIluWI7dsXVS2T1TNflixoxidw6PILWLagtQkI903uNY2AN/hiQFJKpK+1SC4XT37sJtjaQgW5J7E98VvOMhzSAgGtojIxZ1DAxsxadJzYsNP8oi2Btttio53xpmlJKFqI44W2KjlDQQvNsVIYqw+2fcE9xiNWWTdSniZOY6SJua7ytKFe5OkBqeOYAAk398dW3ntg55TKWgjY9ygJ+mPJmecUz1SJHKUITSQQtmJWNYgWP3joVR+WPWGR/8PF/UX9mCH2FhYwTgNJ51RSzEADuTin1Xi/lsbFTUAkbXVWI+oG+Bp4zcftLM1JC9oo9pLfeb0v6D9uBNJJgj2DkfFlNWLqp5VcedjuPmDuMS18eO+HM3npJlmjD6QeoAGzL5i/7D5Y9D5Jxk5jRweZGwBUnvY/44G2K7hCqZMzkV35tUZEji5iiIoY0hR26bhgoJ77emIabgKsiRFRXlZKoyNOs6JK8ccBjpiNalYygfSV026bj3tiHl/EUUu17H0OJQHBdqHQ5BVrmZmcTCIpCmsTx7iKIkiVNGqQmVm3Ur3vjfijhKonq5aqEhJYYIxRsW2LhpWmVh5K6uqG/rfyxesLAC3M/Dmrnp4oA8cSUlMqQqy6y83LBeW4deUVYBVYhu7m2+JrPMhq52mlCKHbLTTxjWLCadiZd/IDSm/ni8YWAo0GR1VJNOaemhqFmEYSR5dBjWOFIhG4KMWjBUsNPfUdr74iv93FRGA0TrzqSmiSkkvZWcNM86lfuxsJBGAfK34cE7CwAvqvDCWUwQsQKZaCOGYA7vLCJOWNvuh5eYT5lRjMHA9atPEW0tU8uqllbUAPaJoBTwAH0WMkX7dPxwT8K+AF9dwhWy05CwRwtHQmijQShnkDmIMzuFCqqoh0jfdj2xY6XK6lcsniAk9oaORY1llSQgshRPtEVVC9ja22+LZfGk1QqC7kKPUmw+pwNbDSv4RrJadgsEcLR0JoooxKrPIHMQZncKFVVRDpG+7Hth7TZLWpLQyGGSVYDMWWWpjZ1MgSJDqVFDKI9Z0gX6u+LNV8aUaX+3RiouVj62+i3OIJfFOOV9FLTzTtb0Cj9ZuPpjFzxnu9GPTctlvh1J8e3zM6rg+s5EDwFI6sVFS0jE3CpWvLrI/EygxMB6oMbng+aGvgNOki0sMEUCtHNGhsJGklMisjNIGOkmxBNjvvhwc8zSUhVgp6fVcKZHu35C4v8AQ4ZfbtKIqnNlWQnTyotKtq9LgbH54nj/AAbnS33yn6bvy+pcPcCzLUyS1aiVJhUto5g0xPPKwZQo2cSQaAW30lSOxxY+AeGvYqONHH27KGnYtqLPYD3vMKoCj0AGI7JM4qKeu9iqW5iOpaCZra20gEqSNmO5HrsPXF1xrHLxOPLxXjsl77m5+RYWFhY05FjzP4xRFs6mVQWZhEFA7klFAA+JOPTGAjnUI/2lnmYAimp+eB/OSFQn/eYH8sWTd1Et1N0yo6MZYnIgsatgBUTruwJ/5MR+6B2LDdj9BP8AB3DdTDXQSTQuqsW6jY7mNu9iSD88MvDiMSZghfqIV3ufxW7/AD3JwQcxzuRM0p6cEcp42LCwuTZ7G/cW0D6nH1eS+TPJwnt3r4vH9/fP5L/VqRCeJeSTVE0AgjaSyNe1rDqXuSQPyxSue0YakromeA+9G3vx37SRn7rDvtscFLO84kjr6OFSOXKH1iw3sNt+4tireL8ID07W3KuCfgCpH7Tj87yzw7zxveP33Rct5MePpeXGXHKXXx9/oB/FWQGjqDFq1oQHjkHZ0bdW/wACPIg49Y5H/wAPF/UX9mPNnFw5lFCx96GYx3/mSLrA/Jgfrj0nkf8Aw8X9Rf2Y9WGXixlfC6ji8nky4/hT7EPxbm3s1HNKNyqEgeptsPriYwPPG6oK5c4Btcr2/rDGnF5vq6kuxZjcsSSfiTc46+ymMBmHUwuAfIfL1xL8EcP+2VqRkXRQZH/qp5fmSB+eO9Sq1Va/VoQNoiJF0JDAAE+QNifkMVnbWlaolisqoqWNmbzsQCAb9/y8j6YJvhlSOYJYJtJaJrqVYEFX37/BgfriiDiOnjcgRBj9638mGBJ1IARtvbF84CZJGeaAtHrW23a6MAe9ww6vMYMVY58sI7Y60meTReeoDyOHvtjDaRNQ/Emx/sk2P5H8saGOOT3CCfMdmH6J3GIu0xQcURybN0n49sTCSA9t8UGXLvTGaXMZITsTb0PbBZkv+FiAoOK1awcaT6+WJxHBFx2wbYlqVX3mA+ZA/biCquPqGNmVqhNS2uFu3f0Kghvy7YpOSZSK/MKpMwBeSI2FjZQLkWFvK1vrjrW55TUlYtJTUkTjWiOxvfUT1AX2uBbe/fHC8nbfpt9SdFPFcO+Vk3dak16+t+ieqvFCHYQQ1E5P4Yyo+rC/6sby59mMsatT0aRknfnPc28jpAX9v5Ygc/zrMKCSJ5DE9OZO8SaQQdtDDyNtx8R3xds+rlFFNKQxXlM3SdLEFfI+R374sy3vd9GeTjnH4LjjL4vTvb+Gvb5KnHBX1MjRSZjDFIPeihtqAIv8+3xxxzvgqCmgaareqq7d7Men4m7bL8d7XwM6GuaKRZI2syNqU/EHz+fng65Xm65hQsyg3dGRlB3DaSCATt57H4jHDh5MeXc13j6v2j0fN0Fwy8W8Mtb1Jj3952DXK+LI45kWiooo2dguqRi7nUbHzAGCtmmRLPC0YJhLffj6WH094eoOxx57RmicHs0bX+RQ9tviMegTxHElKlTM2hGVCSQTYva3a/mcOm5LnMvF7H270ePTcnFlwTtlPztv6gRXVcqVBZ5GeSKQ9ZYk3RvI327eWL3nmXUVbURLC/KqZoxLrXdS2xAZfxkXII36cVnxAohHXyFbaJQsqEdiHG5Fv5wbD/IaKB6RakTcmejcayRq1LfoGn17gW9TcY4cV1nlhe/ffd9XrsccuDg6nj3jbjr+Ge9naWfDfZZuOgKeqy6pkN9DaJD5kCxvb82OCIh2wMps0Ga5XUNMqrLT6mUi9gbXUjf8PSb4vPCmZCejglH3oxf5jpP6xj3ceW7del7vynVceWPFjjnNZYW435z51LYWFhY7PnFgJ8XqY8+nU7e1URVD6kKLD6x4NmBj41cNSSRxVlODzaY6tu5Xufn2/b64surtMpuWILwtmHt6XPdHA+dr/wCBxfM1oXOcUsgRiixMC1jpFuZ3PYe8PrgUcLMKmdJoZOUpOpiPejcbkW87nt5WvgvZVUVTSKZpoTGt/wCTVgzm1hquSFAvfb4Y93PzTLLzMb7ar5nT8OWGPl5T0y3DPib/AOq5f+n+zEP4xn/h/lJ/6Mb8R8TQHNaUiRdMOoO9+kFgdr/Cw+uIPxLz2KraHkyKyxhy7g9Kg6dyfyO2PjZfxTKT4/R+x4L5PJwZ59pMb/0H2dnVTJGPemqRpHwVdN/7TY9N5THpgjHog/Zjz7wHk5zHMUdVIp6fZL+dj3+ZO/0x6MUWFsejDHw4yPk9Ry+dy5Z/Gs4HHjlCWy827BgSfIAHBHxE8U5IKulkhP31I/VjTgBvhPDy6LNqke9HT6VPp0SP+0L9MV7IkK0cultXSxeMjtbSodT94gd/T64IHAXCk9LBmdHUrp58Vo3vdSdEiHf9JT9cVDhB9UJSQF+UxDxke6rXvY99vtCR8BscWMVTlYDci/Tt8z3wR/DLMBTIOYjjWpYEnYqWXSVU9hsfniCzfhKOKRGBDR33VdRLBGBc+qDQR38zt3xM5fS9yqlUsBGCTcL6b7gemKzsR58y5qfxcq76h0sxU2vv8f8ADDdKgPKInUh9LMAws1la2oMNvT0O49cVFLjEpQ8Qyx7E6h6Nv+vviaTa0JVFG0awx/DJsxvuNLefY9we2Ok8iH3rof53b+0On62xC/vnFLfUTGT3v1Kf8v1YkY5iF90MoGzIb7fLue5+mIrWoy+3bE3wtXneJj8VxA08ysCYnt6gdh80It+ofPD3KZW56XA+Y+XmD/nguPqZZzM1JnMToi6apQj+pIJBN/UdOKr4hcLzx1Us1uYkjFwV3KjYWZRuADYau3bzxbfFCjPMopQQmmYIZPvLqII+FtjjlxxlFUtXBV0al308trWtsbjUCfdIJH5Y8fLh4pZfa+z9P0HVXgz4+TGyW4WXxel1brv/AGC6GukjIszCxB0m9jYg7qdiL+WCtmPEpqcjmmA0sU5bgdgdSq1vhY3A+PniP4gymvr0QTxwU0aG7MSL33GrUew9Bf53x04goaGKjSj9tEITrYKNes7EFgLn4jffGePjy45l37fi9PVdXxdZlw3wazmW74e81Pbt62qlnWQy+yQz+ziNEQKzhvfBPSxSw0m5t3Plhz4d8XCjlZZmKwSC52J0sOxsN9xt9MSFFn9FHTGmPtFeGsxGkgAjYWubraw23GONLAzMopcnAN7q82s/mS2kD9mM+CTkmeNdf/Tcukz6bnw7burbJr/Ld/ZDcWZW/t0wjSRw7ll+zIvq3NtrEXJFxscT9VQ5lU0EFN7PZE95mYBm0+5cfdAB/PbFlo8szh/fmp4Rba0YYj4Cw2+uNpPDuWe3tldNKB91ekf/AD8sdMeGTet93k5PtO2ceOeWP3fpZLb/AKiCzvgMNDTmWrhieOJY3DkWsCxuDcEm5tvtiGqaLK6eJkaolqZCwIEXSLgW7kaSPLz79sX5fCqgsAY3JH3i7X/VtiZyrhOlp7cqBFI31Eamv/Wa5xvyt3epN/q8c+0Zjx44eLLKS9p2xn7bqiZHVB4ZIMuoZU5yWeWYnQLjST/P2Jta2L9wxlRpqWKFtJZFsSvYn1xK2wsdscNPm83P5naTU3v1t/elhYWFjbzljSaIMpVhcEWIwxzXOBAVBVjqDEEWtdF1Bdze57DGmWZ6KgaolLKJWjJ1LtpHvd9wbiw77jbACXjXwrnppmqcuJF92Qdvp6Ypc/Ekq9FTDOh8+W7aT+ibgYPp43jDaZI3UbknawGtEUm5GzFxZhdfibGzF81oKkjVAzXbQWKKACHVDfqvszr2B7/PEs21jnlhd43QC/vzEfcgqJD6MQo/7oviYyXg6tzJlVk5UAPuLsPzPmcF9KGkR7JSISZHjS7qLmMsHuDuouhsbG+3a4xJQ8TokUjLDZUjkkUKynUIWCsNtgSSLG5B9dsSYyekb5Obk5P58tnHCfCsVDCI4wL+Z9cTmKueP4evpc6PIAX9/lm9yNJDkKRuQb7bHDmn4uR1kfQ6rEUEhbT06iQSQCdlI3Ppv5Y05J/CxWTx3ELB0kRr20kDvqK2G+5BAvbYXFyMSGVcSxTuyIHBW99QAHSVDAWJ7FgD5el8B0zvKufGVB0t91h3GAVmXBVdS1ZljS9zcsD0t/WGDGONUYXSMuC7ICGW/SbBiO4Qkrdj21r5mw7S59qWNuTqWSJpfeGoCPTqFrdR6hbffBLNg1FlRZw9QEUge4gIX9Inv2G3bYYmzCO5H54IbcPwVcfMVdIYnSw+8ASAw+BAuPgRivZhwVNFcwkMPQ/5Yu3O41W2h9N//nfGfZ8cq+CSNrlCp8xvY4xBmqN3OlvQ4Mu6Q4cQsyG6sR8sNDWqO5GH2SUstS9oh0+bEbYoeQZqQetQx/ENm/8AfE7w7Mrzra+wP5YY1XC8yfd1D4YnuE8oMYLuLE7AYjcl2kc/yCOshMUt9JIYFTYgjsRiuwcEVaFlTMphETcAqC4/SJP6rYuuGWbZgIYi9r27D4453CW7r14dRyYY+CXt+UvzU+fwzi6mq6yeUHdtThV29e+GlU+TU9rQpIy7bKW7etzpJxDZ5nMs5Jl3IJsi3sBfYm5sD88VmrDfAfrP+AxZhjPZc+q5s/XKrvJ4qxRC1PSBR+iv6lBxGzeMlSfdiiHzLH/LFFqF9ST+dv2YZtb0/WcbefexAXxcrD92L+y3+rDqDxWqvNYj+RH+OB1CuJCmjPlf6n/PFBLpPFOQ+/Cp+Tf5jEzR+JEDe+rp8bXH6sC6FDcC5uQT5Htb1Hxw6MbDuB+z/wBv1YaTY05fnMMwvFIrfI7/AEw9wB46t42Dxko47N3t/n+YwTOBuJnqFKSkF1+964lirZhYWFiCFzrN+U5UoGtGHS43La9JA+Q323xGLxm66v4owIUOesAHUAdiVBawsCbbGw+OJDPp6lX/AIuGPRcAKpUtrFwxIuvRcixG/r2xFy5vmIuRBqsGAUJsTsQSeZcbXXta59BfAPcwr0URGKOE80ksrIb3BUvey7EWNwRqLKq2v2Ytm6RrA5pEaS0rKsYseiREvGukhiwKte+wBsT5uP30rwD9gna4sp3uEJB+0203f11lbADG9fU1ZMZVCraOsqistjbUAWGoP5hTt0b6iQMBo2cK4nPs0bMFRrga1kuQO+gE2vtfc2uBbGlBmx0FpKeOPU8SvdNN1lALE7nUBcjUT63Atjvl2Y1oZOfGNHZiEOu2lrHZyL6gtwF+8fS+NKnMK1JpCsZkjBYKNI/COWRbSTdrg9R2v2wEfX5ykjKTRAlZSRqa2oq672UWLb67PsBvc74kqrOwKZZYoFLSMFkTTci6u3VZQT5dxYhrjuL86SuzC0peO5tHy1sot1Nr3B6trbYciqqzHGSmmTmDWEUaWXo1X1MxXpLi4Pde42BCNTiTWRaiDOVBkuLWLS8uxPLJPvB9/um/z0XiwKnM9iI06tFgQekLtYR9N1cAb2JUjbbD962v5jBYwV1mxZbgLzQqgAFDflHWSS24ttuMbU2YV7BtcSreNyoCm4ca9AuZCG7L5D3sBHrxHqJ10Ss+op27g38zGSQPv+moe9fFqyyQSRRvywnTYLb3fIgbDbb0HlivQ5nXqCDFrHkxXqIOrc2KW0nSNOm5BJHax7ZZmNc7w86JY1Y3kCrew0SbFjIbdYj8t9VvInAWZEAAAAAGwA+GM4WFgG1Tlscgsyg/liuZl4c00u9tPyxbMI4AI8S8KRJMkEGuR9V2u2wVd2vuNiNr+pwUeF6yExhI1CkAdP8A874p3EGSvBWSyXOidQL/ACNyp9L7fPtiPyV5KV9i7C5fmM1ySxJsB5AdrYrnvVF22MgYYZTmizICDv5jD/EdCxB8YLenPzGJzEdxBS8yncDva4/LADpqIGMMB3F8VzMKffE0mdM94IVGpP5R23VSfIL95vP0HxxD5nQ/jZnPxNh/ZFh+rFRXapQDuR9cMrr5sPrh7WqqgkgAdthck+gA7n4Yi3glf3bRL6mzP9ey/l9cUSdGU/F+pj/hiw5aYLi8ij5hh/hijnI2PeZyf6xx2hy+oj3jmYj0Y3H0OCizQ5VTs2oSxE6bW1ged+xPy+mHVZkO1/L17j64HOTZzqYRzLy3OwP3GPpv7p+HY4sBDJupKn+aSP2Y0y1zOl0Ys3hj/Kv8hilV+ZyWOvrHmbdQ+nfF+8J6EiN5T947fljNWCDhYWFjKofNqKdnYwuF1RaASxGltV7gaSNxtfuPjiPTJq0Mp9puAylgWNrC220Yvtfta5tfFoxSvGCiklyyRYElebWhjEIYuDqFzZN7aNXfbfAXS2M4DFZwxXUpo+VJUOWmmmtEkrxQK0S6E0SM33/J/O/xuzn48zZnjgRpBVGkRzAKZNRl52lg4ZbopiGu+wFx274A5WwsUTxNr8zWngiy6JjLM2mWRN+XsOxOyAknrPYL5Eg489cX5RV0VWY6uQtNYPrEhcnVuDqO9++A9g2xjA88DM6qKnLS1SzPolZI3bdmQKp3J3azEi/wt5Yg/GXjiZo56ShDERKDWzJ2jVjpEeryJJ6rb22/FYCjl+eU87OsM0UrR2DhHVit72vYm3Y/TD7AF/c4ShZK5jsBHGT8g0hOKzJmFXxFmXK53LVtZjRieXGqAsBpHdiALnvc+m2A9QYWPNnhhx7U0FetJUOzQtLyXRiTy21aAy392zdwNiL+dsd/E7i6pzDNDQRSGOFZhTqoJCs+oIzvb3uokAeQHqTgPRt8LHlqlzut4fzFoeYXWNhzI7nlyIwDXAPukqdj3B/O/p+iq1ljSRDdXUOp9QwBB+hGA7YWFhYBtX0KyoUcXBwPMzojC5if4mNvUf5jz9cEaaqVPeIGIHP6qmmQiQ3tuCBuCPO+KzZKH+QcUSw1JRo3FmC3tdSDc3vftYd/iMGCnl1KG9RfAdy+qhnqjE1isZDo5tv37DyNvX1uMFOkzaIKFDWsLb4VMUnjDC+NY5Q24ION8RsO6/J1gqnCiwlOv87AH9mK/wAQRabk7AYufH4MYjnAvpNiB53NgL+W9sVnN6AyIHc6r7hR7g/Lux+J+gwA+n3Or8l+A9fgT3P5DywwlnN8WGrpbtYm3qcR0+YrHcQhV02LSHqHYk36QwPui3cb+eKhtT0krfcf6HEnTUTjupHzBGIT/aBQQGlc2fq023Fz2+i7Hb4d7zNFmz6Q0EhY2F0JIsAwW+4tvv5nv5XGGw/myQSLZhfEll+sxFZN3TpLfiH3W+ZFwfip9cOeGOJIqhhFLpV2NkcDSrm5FiD7pNu42w7zqiMRJGx7f+xGNCurBrmWP8Z0/XbBtyTLFp4UjQbKAMCXgelM9cpI2TqPp6DBpAxmkLCwsLEUsLCwsBi2OZpU1h9C6wLBrDVb0v3tjrhYCC4x4vgy6nM05+CIPedrbKP8T2Ax5Yr899ur/aK4sEkkBk5YuypcDSgPoosMesM64XpazT7VBHNovp1i9tVr2+dh9MRZ8MMs/wDsoP7OAoMPi1EuXVq5dTmGKkjiSBmO95n5eorvYgksLk3PfA/i8SY0yiWgWmPMn3lqDLcu5cMWK6Lk2AHfHoThjgGkoIpIoI7rK2p+ZZy3oDcWKjyHz8yThvxd4fwVlJLBHHDC7gWkES3WzK3lY9gR388AD/A7POXWtSFAVrUMZa9imlJGuBbqv28sRHDlY+S5whqEYch2SQAblGUqWW/e6kMPXbBp8NvCL9653meZJyyaV+z0lTe5IJY+W23rjjxhxJlNSZfaKSSrWlYJNPHGCsRJI0l9auRcH3bjACLKKA5rnhanVgklSZiSPcj5mss3kNv1kDHTxHyyXL86kmKmzT+0xN5MC/M2Pwa6n5YOvD+b5PSQp7NLSwJKnMHUFdlAO7ajrNrEdXmCMN+LOKMsmFLFURiqjqmtDIqq8QOoKx5moaCL723AwAN4+zkZxmavRxuTKscaoQNRYDfsewva/oL9sensiy/2emghvflRJHf10IFv+rFU4ZbI6Xro3pVLOItavqYs99KBmJbex2B3ti84BYjc5zAxr09z2xJYZ5ll4lW3YjsfTBKptZUHuSThhDIXve1vjidqsmkU9Quvw3H7L4ha6nKjpU37YrnZUVk3DsUUhcNf0BJsNrdvltibiNzscQ1HRSaupWt8jiwUlPcdKk/LfFSHENaYyOqxJ2F++LZQVPMQN64gaPJHc9XSv6z/AJYskMIUAAWAxK6Yy+5vmlAJomRhe4wOI5dGqCTZkNhfzHlgpYq3F/CftC64+mRex9cRoIM1l01ABsFbmC5bTuNPn/Vvt53t54rebUpBYH7zk387Egk7G33rYs+d0DHVFUKUYm6sewYC17+hH7MQM+bFDy6tSTc/aeeklb7dn2Btv5jewtiiCqo1UCw3BNwRsfTcfsw54brCspX7pBO7FQCNwbj5du17YxWpAwJV9xYaSp32Xe/zLbeVsclr440Kr1G4NrdDbW7W1bAsPT4YgczVRSzKNLNIGUb33fULHYGwsNvXBV4ozXUov7xVb/MqL/rwOOH8oeSVZ51IRTeOPzY+QA7gYLXCvBzzSCepFhe6piwTfhxkHIp9bizybn1sew+mLjjVEAAA8sbYgWFhYWAWFiA4lryjovtAplMcj8yybtHo0p1gi1mZiBuQuxFjiq0vFtWsjPMylSQFi2VULmZes6NWleWCd9uo/AAScLFUyXjRpZJVkSNY4kLGRJVYHlhC5AvrKHXcMVAsBudQtELxtOsSrIumUSBnEg0OUaWEqiJYhm0ylP0L9zsBCwsD+Hjucc06YJLMltEnSOasIUBm0rYFmJLMNzYfDv8A7w3B6oo1F4yftNdo3Ulmulw+4tZbkdytt8BecLEJm9dKggYMtjKBIFXUWBVuld9jcehJtYWxDZPm09Q0RMksbGeXXHywi8uMBtJWSPWSNSR6gRe5OAumKDUeEcQkqTT1M0EdWCKiFQjK1ySdJZSUO7b72ubY6z8YywzTKSjKpYgOwQWjlqAVUgXaRlRQoP4Scbrx+/SdEBvZtIm67M6IqEFbLKC92B2AHx2BufCKFZoJIZniWCB4ETSrbSLKGYlhuxMrNv5/DDWm8GxGlIq1kn8TlaaK6JbU7K2/wuvx7nE2ONH9mhmKR3aXly9RsgF9VhbU52Huahvfcb465Jxc1TMkarHp5euQhiSDy4WKgDa4aW2/kPjgITg3w5khrpa2pEKM+6wwM5iDkENKAwGkkFgBvbW++9sEPFGyPiSZqiNGmV1YkuTotYxysuhlClRdN45FDrpNy19nvGucyRGIwyFQUlc6TEATHy7auaDqUajdU6j5YC2YWKE3iQ15AqRdBuC0hAZLkBRtfmEi4UgX3+ZdS8VSS0rutkYPAAYnQkLM6dJaVdCyBSQbiwuD54C545yU6t3AP5YodJx/LeOELG7sAmpmA6zKidWgaWAVxcoCpIuCLgYzFx/NrClImMkqKq6iCvMjpwBcgXHNlJv3sO3mAui5VEDfQv0w5WMDsAMVaXiQywRScz2aKWRgZem6qiOf+YpVSXQjcHYepxGjxEZYlAWOWQkKDrVdQIp9EpBICo3Pv3A7AHfAX3CxR248lsWC0+my95fdblNM6FhdWIVQoZdiW87EYdQcWSyU87lEiKqrowJbSjyyxFnBAF0ETOR28vLAW7CxR6jiOWKZUinWpRSSzNpuwEc7lAY1Clxy+4sDsLAhiXOdcRyGCJ4yY+YhkBUoGKmeCNLGQaFJjm1XOwNvLAT2a8Pw1C2kQH42xS8y8JkYEI3T+FhqH6+35Y3j8QpItEbKshOtSzuoIYPNo1FBoICx9TICO52tYyeWcXOfai4R+SjSDQ11bTEhKxvbqUNquTuDIowFGl8DAT7qflqH/qxJZT4LpGQbKvxtc/Uk4sUHEM8ntTmSJFhg6Sh1x69co5mrQSVAQDzAs1wcRM3FlQocLMWPJeNSwiYrMWco2qMaJNKI5uAAdO6ggjF2LVlHBcEB1W1N+Jtz+vE+q2xVMyzhlkN6jk6Io3SOyHmmQvq94FjuAo0EaTubjbGOHOKJZHSKQIxkaQhlPZI2dWvtbUp5I8riQHEFtwsDqi43qECLKYy5iL6pDojKtqkRtQGx0o8Vh95b+Yx1l4xqmcOghVCGZYmJ1ER+1atR03B+xGw7G3xwBAwsUPMOP5IJWj5XMsbhu2zdQG3oGC/lhYATzfugq97BoaRrEEXic7jsd5O49cYbx/rje8NGb9/sm3ve9/tN+5+p9cDLCwBMXx9rhe0FGLgKfsm3A7A/abgX7YfU3jPmc6SSrBRMIQHclLMouFDWabUd2AuPNvjgS4nuCq9Y6tVlNoZg0E39SYaC36JKv81GAvlR4u5lGsYamoAtQt0sgKupcrc2mItrDDfzBw2rvG+vjkZHp6HWrDVaMt1JsDqEpBK9r32wzeWJacoWTmZVJ0EH+VMoIa34wtWqsP5jHDLh/LYvZI5xAatue4qUFiwTSmi97tErXkPMA79ztbAWOr8a8ziihkaGi5coLR6UY+42k7CXpIPrhvS+PeYu6qkNJrZtK/ZsLlyB3Mu1zbfDTJzG0GWpLHHJT3qFqGcX5aGUknX/AMpgvULWJNhve2NKXKIGjpSkSq3MpleOWMEyB9RZ45ATzFZTd0I6CB6YB5VeOuYK7K8FHqR7N9kxsysfMS2JBvv88ch4+V178ijvctflN3IsT/KdyO5xwzOhHsxi0hIY80nWUhFvFEwh0km2pRbXpPnaw9Mcs4yvlVAiioVdvaGMDPp5MkWhrKCComWwVw5a+1id8A7Hj3W6QvIo9Km6ryWsCDcEDmWBvvfG0Xj9XKbrBRqTftEw7m57SeZ3xTuEJ4lq41qFUxSXjcsoOjmAqJBcbFGIf9G2LBnFJTxUwdeSZqfXRyqFQh5TZhMBp6lC8xdXrEp+8cA//wB/Vbv/ABei3bUfsW3JFiT9pubbXxqfHessoNPREIbqDCx0m97i8mxv540yumpKiOEsIEaqgakC6UHLqUuVmPT0qwMQJ9ZW/CLRuUNBPNUU1oUDRWp5mRBZ4AG1E6e0io97+bDAPa7xoqpra6ek2fXYJIoLd7sFmGv9K+HTePlcVKmCjKsbsphaxJNySOZYm+98RHFa0+hJaVY7VgTRGFTVFyrxyDt0F5AGHwviR4S4Y0R6pKRpmhrGjqFWEzkokYvGugMsbaieokA3FidLDAdl8eq0EEU9FcAAHktcBewB5mwHkPLGr+PFad+RR3HZhE1x5bHmXB+Iw1yvKoNdFrjQ08sb+2SEAGNw8ocFu8JRBGVUWvtsb2xquVU4KgohpGoOYZ7dQn5Bb3+4cVH2fLv2sLb3wEzl3jBmLUr6IKIwwKutXVibM6opIaa79TC5333OMZp4w5hTOYpKagBMamyxFlKSKJF3EliCrg2+OGeYZOYYcwSGMGnNNAYJFUEyjnQMX1jdz7xYXsvawtjbPaLmCqV4ATFl1JJHJyzzA6pSIRr7npaQFe3SdrqcBr/v2rLk+zUN2tc8lrmxuLnmb2IBx2X90HmA7RUgv/2T+pP/AFvqT9ThlnHDfKpixhjaVJ6fQY47oySwuWsbkzqWVbsR71wMPcxyOB5qqOSFIYYczhiWVE0FYJXnEl2+8oVYzc9rjyOAcDxWzKWmUpTUZjeT2dVjRg+tgxCqqSh0JBaxFu+3fHaXxPzVjEnslI92aGNVQut1ADxnTMV2GklW7AA+V8NKKgljWNJNNHozWMq4QBY10Npe52db2s7Eg3798PqWtRpKaVV9gdKudjTbESkwFiwEnul7LT/gu/SBuMAzrPGXMIRGz0tDpZSI2WLUpUEqyqyykWBuCvx+OOEf7oCvW2mGjFhYWicbWA/6z0UD8h6YjOKaQVMFJyIuQ4WctR6towh5jSjWQ4D77MSfs7C4AxpWZOkfIIjVqKWKDXUhQSrMYzOdfdZFbWnLP3fu+eAlovH+vUWWGjUWtYRMBbfbaTtufqcYTx8rgAogowALACFgAN9rcz4n6nDWTKog9QrwRgpVxrSaVuJEaRgyi38unKCvrN/Lfq3f1NEiySaaOC0eaezr9jcGFy9wfxdls3cX2IuMBzf90BXkgmGjJW9iYmJFxY2+02uNsck8d60ScwQ0obTp2SS1iQTZebYEkLc2udK+gxSOI6EQ1c8aghUldVB/CHIXv36bb4jsATG8fa4ixgoyO1jE1tjcf8z13xk+P9cTcw0d99+U33u//M87m/rgZYWAJMfjxWqNoKPck7xOTdiWPeX1JwsDbCwEjlfD89RbkoG1PoW7opLWvpAZgWNvTHCtyySLSXAs41KQysCAxU2Kkj3gR+WJXgWqWOvp5JHVI45A7MxsAB3+Zw94ZeBI5xIYmnV4zHzGXlsg18xVZ0dLk6PIEi9j3BCvT5W6RRzEDRIWVSGB3j06gQDdSNa9/XDaNCSAASTsANySfK3ni41NXE8EIjamQierflOSyIkqR6BupJ/k2CnvcITa+ITh2tijcmRXLMNKOrqmgk7tdlYX07A+Vye9rBtBwjVM0iiMAxPy5A8kaWcXuvW4udj2xyHDc/J5+leXYm5kjBIVipIQtqPUpGw8sXCpzyL98ahkemejkqjLIJ1STUrElmQaNYupIATqBtftfEfSZtDy5VmEDUvLmFOhVDVKWZ2hAcDmKVdgTqOm2rvsMBTUQkgAXJNgALkk9gPXEkvDc+pl0qCgBfVJGoTU2kBiWAVr7aTv8MSfB+b08NXC7LyyquOYzF0EjROsblQtwFlKttewHwxIGjpJuQJZaeKREc1GglY5bOOSgKKVDkatTAWAI7ttgINODastIpiCtE+hw7xpZrXt1sL7b7X2xG02XySCQohYRKXcjsqggEk+lyB+eLnTZ85rHaolopYHmDzhlDrp0qCIwycwWToGje6j0vjGSZzRCKrjVZIlaGUDVKo5haRTGPcJuEUDckDq82wFFRCSABck2A+eJpuDqq6jlg6naO4eMqHjUsyMwayMFBNmI2GGFZlxjaMa0PMRXBBPTr8muAVI/ZYi4IOLZUTezRRRUtXSyBZGkck35kjxFCSskekRhNSAN31En3rKFcbhqoEhj0rdU5jESRlFS9tTOGKKLkDc9yB5jDPMMukgcpKulrA22IIYBlII2YFSCCDYg4uE+exB1RFpby03LrSLxwMRLzFK8sCzqFjJKCxYGwPnF8SZ9TzzDTEzRRQxwRWcobRLbUQQx6mJIBOwsMBGVHDs6RmRkGldOuzKxTmC6a1Ulk1eVwMSVFmM0dNB9idCzuYXVmTXJ9nqU6d5LWS1rEXIv6PYKmCKjqIZZI5FfltE0JImdw6mz9wEVGkFnGzBSL4nsr4oolSle5jMc85jR3VxDrp0jhYqsYJUSIDt1XDMblhgKbU5NVVFTLqVTM2qaUF4106n6tV2AQ6mA0mx3G2ImtpGidkewZdjYqw7X95SQfyOLdLmCoIeQaRakxutT0xmBl5qNFs6mIuNNyQOwXzviM4lp4ZpZ5qYxpHGsWpVDKrOyqshiUjZeZqIUkHTuBYEAIWjoZJSwjQtoRpGsOyoLsx9ABh5Pw5OkImZVEZVWH2keqz20nRq173Hl8cT/BebUqRyRya4y0E4d+YqrIXiZEUAoSLX23sCST5W5x5qho5UqvZ5LQotNoVPaA6smm7qobSIwwYOd+m3qArU2WyJGsjrpV/duQGYb9QW+orseq1vjjtlmSTVH8kqkalS7OiAs99Kguwux0tYD0xcOKs3pJvapGEMgZ4jSCIaJVQWDI5A6QsQCdQPUBp2viF4aggaUytJHCsRVkhlkb7Rx2uypsgO52vbYd7gGJ4UqQjO0YVULhgzxqwMZIcaGYMSCCNh3GOI4en5Rl5fQE5h3XVoLaA+i+rRq21Wtiz0edAtL7dJS1EB5zMQqtMZJNbAxtoEi3lIYG4UAm/pjoc7hUmoEisGy1aXk/f5ohWAqV8l6TLq7W+O2AqlZw/PFHzHjsoKq26kqXXUodQbxkqCQGAvbEbgg5tWwyy14jmRhmE8Rh7nQDKZWLgAlNFwlrX3NrjfFRymeOCcmVTJp1BdDKAH7K92VgwHcbWO3lsQyvDdRqdTHoMao8msqgRZApTUzEBdWpbAm++O8fB9WzFBF1hnXQWQOxjAZwqlruQCD0g99sXGqz2mE1S0UkcjSU9KnLqGDQSmNI1k1EKvWhQWuRc62B7DHAzQe2z1kFZEH1nkCZ36WdAHlvyzdVYkILAmyk2AswDo4kIuH520/Z2DxmVSxCjlhiuu7EALqBFz38sbUdTToycyFn0tdyslg4F9gCmwO35X9drTnD01Y1EPaRFaBhM8jhtP20kgSyRjqIcW+6BYbaTgK0/ClSrsrR6dCqzMzoIwsluW3MLaCGvsQd8NxkU/OeDlNzUDFktuAilmJ+AUE39MWypzsNLLDJJSvSyRwiweQrGtOCkIVgqu8iqWuALNrJNr7Pst4wpJa2WRleFXWRdZkUAximMEKEFGN+xO9tRBNwowA2wsdJALm3a+24O3lv54WA54WFhYBYWFhYBYWFhYBYWFhYBYWFhYDJxjCwsAsLCwsAsLCwsAsZGFhYDGFhYWAWFhYWAWFhYWAyuMYWFgFhYWFgFhYWFgFhYWFgFhYWFg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video analysis?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371600" y="64008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Unconstrained video search</a:t>
            </a:r>
            <a:endParaRPr lang="en-US" sz="2000" dirty="0"/>
          </a:p>
        </p:txBody>
      </p:sp>
      <p:pic>
        <p:nvPicPr>
          <p:cNvPr id="35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82" r="68962"/>
          <a:stretch/>
        </p:blipFill>
        <p:spPr>
          <a:xfrm>
            <a:off x="1371600" y="1676400"/>
            <a:ext cx="6400800" cy="47511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9878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574344" y="1722979"/>
            <a:ext cx="3654000" cy="190555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4496" y="1812827"/>
            <a:ext cx="3654000" cy="190555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pic>
        <p:nvPicPr>
          <p:cNvPr id="1028" name="Picture 4" descr="D:\doc\presentations\figures\personpixles\movies\I Am Sam (2001)_frame700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78359"/>
            <a:ext cx="3692680" cy="1943516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 bwMode="auto">
          <a:xfrm>
            <a:off x="5001904" y="1725959"/>
            <a:ext cx="3215208" cy="19435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25704" y="1802159"/>
            <a:ext cx="3215208" cy="19435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pic>
        <p:nvPicPr>
          <p:cNvPr id="1029" name="Picture 5" descr="D:\doc\presentations\figures\personpixles\tv\randomclip00000017_frame1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878359"/>
            <a:ext cx="3262330" cy="1943516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2114879" y="3790890"/>
            <a:ext cx="997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Aft>
                <a:spcPct val="10000"/>
              </a:spcAft>
            </a:pPr>
            <a:r>
              <a:rPr lang="en-US" sz="2000" kern="0" dirty="0" smtClean="0">
                <a:solidFill>
                  <a:srgbClr val="0000FF"/>
                </a:solidFill>
                <a:ea typeface="ＭＳ Ｐゴシック" pitchFamily="-106" charset="-128"/>
              </a:rPr>
              <a:t>Movies</a:t>
            </a:r>
            <a:endParaRPr lang="en-US" sz="2000" dirty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02387" y="3790890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Aft>
                <a:spcPct val="10000"/>
              </a:spcAft>
            </a:pPr>
            <a:r>
              <a:rPr lang="en-US" sz="2000" kern="0" smtClean="0">
                <a:solidFill>
                  <a:srgbClr val="0000FF"/>
                </a:solidFill>
                <a:ea typeface="ＭＳ Ｐゴシック" pitchFamily="-106" charset="-128"/>
              </a:rPr>
              <a:t>TV</a:t>
            </a:r>
            <a:endParaRPr lang="en-US" sz="200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62400" y="6456040"/>
            <a:ext cx="1226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Aft>
                <a:spcPct val="10000"/>
              </a:spcAft>
            </a:pPr>
            <a:r>
              <a:rPr lang="en-US" sz="2000" kern="0" dirty="0" smtClean="0">
                <a:solidFill>
                  <a:srgbClr val="0000FF"/>
                </a:solidFill>
                <a:ea typeface="ＭＳ Ｐゴシック" pitchFamily="-106" charset="-128"/>
              </a:rPr>
              <a:t>YouTube</a:t>
            </a:r>
            <a:endParaRPr lang="en-US" sz="2000" dirty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048000" y="4069596"/>
            <a:ext cx="2900536" cy="22340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971800" y="4145796"/>
            <a:ext cx="2900536" cy="22340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pic>
        <p:nvPicPr>
          <p:cNvPr id="1031" name="Picture 7" descr="D:\doc\presentations\figures\personpixles\youtube\yt_frame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221088"/>
            <a:ext cx="2911026" cy="222681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human activities?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many person-pixels are in the video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790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human activities?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many person-pixels are in the video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42" name="Rectangle 14"/>
          <p:cNvSpPr/>
          <p:nvPr/>
        </p:nvSpPr>
        <p:spPr bwMode="auto">
          <a:xfrm>
            <a:off x="574344" y="1736627"/>
            <a:ext cx="3654000" cy="190555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43" name="Rectangle 13"/>
          <p:cNvSpPr/>
          <p:nvPr/>
        </p:nvSpPr>
        <p:spPr bwMode="auto">
          <a:xfrm>
            <a:off x="484496" y="1812827"/>
            <a:ext cx="3654000" cy="190555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pic>
        <p:nvPicPr>
          <p:cNvPr id="44" name="Picture 4" descr="D:\doc\presentations\figures\personpixles\movies\I Am Sam (2001)_frame700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78359"/>
            <a:ext cx="3692680" cy="1943516"/>
          </a:xfrm>
          <a:prstGeom prst="rect">
            <a:avLst/>
          </a:prstGeom>
          <a:noFill/>
        </p:spPr>
      </p:pic>
      <p:sp>
        <p:nvSpPr>
          <p:cNvPr id="45" name="Rectangle 15"/>
          <p:cNvSpPr/>
          <p:nvPr/>
        </p:nvSpPr>
        <p:spPr bwMode="auto">
          <a:xfrm>
            <a:off x="5001904" y="1725959"/>
            <a:ext cx="3215208" cy="19435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46" name="Rectangle 16"/>
          <p:cNvSpPr/>
          <p:nvPr/>
        </p:nvSpPr>
        <p:spPr bwMode="auto">
          <a:xfrm>
            <a:off x="4925704" y="1802159"/>
            <a:ext cx="3215208" cy="19435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pic>
        <p:nvPicPr>
          <p:cNvPr id="47" name="Picture 5" descr="D:\doc\presentations\figures\personpixles\tv\randomclip00000017_frame1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878359"/>
            <a:ext cx="3262330" cy="1943516"/>
          </a:xfrm>
          <a:prstGeom prst="rect">
            <a:avLst/>
          </a:prstGeom>
          <a:noFill/>
        </p:spPr>
      </p:pic>
      <p:sp>
        <p:nvSpPr>
          <p:cNvPr id="48" name="Rectangle 19"/>
          <p:cNvSpPr/>
          <p:nvPr/>
        </p:nvSpPr>
        <p:spPr>
          <a:xfrm>
            <a:off x="2114879" y="3790890"/>
            <a:ext cx="997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Aft>
                <a:spcPct val="10000"/>
              </a:spcAft>
            </a:pPr>
            <a:r>
              <a:rPr lang="en-US" sz="2000" kern="0" dirty="0" smtClean="0">
                <a:solidFill>
                  <a:srgbClr val="0000FF"/>
                </a:solidFill>
                <a:ea typeface="ＭＳ Ｐゴシック" pitchFamily="-106" charset="-128"/>
              </a:rPr>
              <a:t>Movies</a:t>
            </a:r>
            <a:endParaRPr lang="en-US" sz="2000" dirty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49" name="Rectangle 20"/>
          <p:cNvSpPr/>
          <p:nvPr/>
        </p:nvSpPr>
        <p:spPr>
          <a:xfrm>
            <a:off x="6502387" y="3790890"/>
            <a:ext cx="513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Aft>
                <a:spcPct val="10000"/>
              </a:spcAft>
            </a:pPr>
            <a:r>
              <a:rPr lang="en-US" sz="2000" kern="0" smtClean="0">
                <a:solidFill>
                  <a:srgbClr val="0000FF"/>
                </a:solidFill>
                <a:ea typeface="ＭＳ Ｐゴシック" pitchFamily="-106" charset="-128"/>
              </a:rPr>
              <a:t>TV</a:t>
            </a:r>
            <a:endParaRPr lang="en-US" sz="200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50" name="Rectangle 23"/>
          <p:cNvSpPr/>
          <p:nvPr/>
        </p:nvSpPr>
        <p:spPr>
          <a:xfrm>
            <a:off x="3962400" y="6456040"/>
            <a:ext cx="1226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Aft>
                <a:spcPct val="10000"/>
              </a:spcAft>
            </a:pPr>
            <a:r>
              <a:rPr lang="en-US" sz="2000" kern="0" dirty="0" smtClean="0">
                <a:solidFill>
                  <a:srgbClr val="0000FF"/>
                </a:solidFill>
                <a:ea typeface="ＭＳ Ｐゴシック" pitchFamily="-106" charset="-128"/>
              </a:rPr>
              <a:t>YouTube</a:t>
            </a:r>
            <a:endParaRPr lang="en-US" sz="2000" dirty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51" name="Rectangle 24"/>
          <p:cNvSpPr/>
          <p:nvPr/>
        </p:nvSpPr>
        <p:spPr bwMode="auto">
          <a:xfrm>
            <a:off x="3048000" y="4069596"/>
            <a:ext cx="2900536" cy="22340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sp>
        <p:nvSpPr>
          <p:cNvPr id="52" name="Rectangle 25"/>
          <p:cNvSpPr/>
          <p:nvPr/>
        </p:nvSpPr>
        <p:spPr bwMode="auto">
          <a:xfrm>
            <a:off x="2971800" y="4145796"/>
            <a:ext cx="2900536" cy="22340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ct val="10000"/>
              </a:spcAft>
            </a:pPr>
            <a:endParaRPr lang="en-US" sz="2000" smtClean="0">
              <a:solidFill>
                <a:srgbClr val="0000FF"/>
              </a:solidFill>
              <a:latin typeface="Arial" charset="0"/>
              <a:cs typeface="Times New Roman"/>
            </a:endParaRPr>
          </a:p>
        </p:txBody>
      </p:sp>
      <p:pic>
        <p:nvPicPr>
          <p:cNvPr id="53" name="Picture 7" descr="D:\doc\presentations\figures\personpixles\youtube\yt_frame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221088"/>
            <a:ext cx="2911026" cy="2226810"/>
          </a:xfrm>
          <a:prstGeom prst="rect">
            <a:avLst/>
          </a:prstGeom>
          <a:noFill/>
        </p:spPr>
      </p:pic>
      <p:pic>
        <p:nvPicPr>
          <p:cNvPr id="54" name="Picture 3" descr="D:\doc\presentations\figures\personpixles\youtube\segmented\yt_frame3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09896" y="4214505"/>
            <a:ext cx="2896730" cy="2215874"/>
          </a:xfrm>
          <a:prstGeom prst="rect">
            <a:avLst/>
          </a:prstGeom>
          <a:noFill/>
        </p:spPr>
      </p:pic>
      <p:pic>
        <p:nvPicPr>
          <p:cNvPr id="55" name="Picture 4" descr="D:\doc\presentations\figures\personpixles\movies\segmented\I Am Sam (2001)_frame7000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" y="1878359"/>
            <a:ext cx="3660384" cy="1926518"/>
          </a:xfrm>
          <a:prstGeom prst="rect">
            <a:avLst/>
          </a:prstGeom>
          <a:noFill/>
        </p:spPr>
      </p:pic>
      <p:pic>
        <p:nvPicPr>
          <p:cNvPr id="56" name="Picture 5" descr="D:\doc\presentations\figures\personpixles\tv\segmented\randomclip00000017_frame100.jpg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00600" y="1878359"/>
            <a:ext cx="3262330" cy="1926518"/>
          </a:xfrm>
          <a:prstGeom prst="rect">
            <a:avLst/>
          </a:prstGeom>
          <a:noFill/>
        </p:spPr>
      </p:pic>
      <p:grpSp>
        <p:nvGrpSpPr>
          <p:cNvPr id="57" name="Groupe 27"/>
          <p:cNvGrpSpPr/>
          <p:nvPr/>
        </p:nvGrpSpPr>
        <p:grpSpPr>
          <a:xfrm>
            <a:off x="1676400" y="2472125"/>
            <a:ext cx="4964073" cy="3509015"/>
            <a:chOff x="1676400" y="1742728"/>
            <a:chExt cx="4979469" cy="3886200"/>
          </a:xfrm>
        </p:grpSpPr>
        <p:sp>
          <p:nvSpPr>
            <p:cNvPr id="58" name="Rectangle 28"/>
            <p:cNvSpPr/>
            <p:nvPr/>
          </p:nvSpPr>
          <p:spPr>
            <a:xfrm>
              <a:off x="4114800" y="4921042"/>
              <a:ext cx="121219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spcAft>
                  <a:spcPct val="10000"/>
                </a:spcAft>
              </a:pPr>
              <a:r>
                <a:rPr lang="en-US" sz="4000" b="1" kern="0" dirty="0" smtClean="0">
                  <a:solidFill>
                    <a:srgbClr val="FFFF00"/>
                  </a:solidFill>
                  <a:ea typeface="ＭＳ Ｐゴシック" pitchFamily="-106" charset="-128"/>
                </a:rPr>
                <a:t>40%</a:t>
              </a:r>
              <a:endParaRPr lang="en-US" sz="2000" b="1" dirty="0">
                <a:solidFill>
                  <a:srgbClr val="FFFF00"/>
                </a:solidFill>
                <a:latin typeface="Arial" charset="0"/>
                <a:cs typeface="Times New Roman"/>
              </a:endParaRPr>
            </a:p>
          </p:txBody>
        </p:sp>
        <p:sp>
          <p:nvSpPr>
            <p:cNvPr id="59" name="Rectangle 29"/>
            <p:cNvSpPr/>
            <p:nvPr/>
          </p:nvSpPr>
          <p:spPr>
            <a:xfrm>
              <a:off x="1676400" y="1742728"/>
              <a:ext cx="121219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spcAft>
                  <a:spcPct val="10000"/>
                </a:spcAft>
              </a:pPr>
              <a:r>
                <a:rPr lang="en-US" sz="4000" b="1" kern="0" dirty="0" smtClean="0">
                  <a:solidFill>
                    <a:srgbClr val="FFFF00"/>
                  </a:solidFill>
                  <a:ea typeface="ＭＳ Ｐゴシック" pitchFamily="-106" charset="-128"/>
                </a:rPr>
                <a:t>35%</a:t>
              </a:r>
              <a:endParaRPr lang="en-US" sz="2000" b="1" dirty="0">
                <a:solidFill>
                  <a:srgbClr val="FFFF00"/>
                </a:solidFill>
                <a:latin typeface="Arial" charset="0"/>
                <a:cs typeface="Times New Roman"/>
              </a:endParaRPr>
            </a:p>
          </p:txBody>
        </p:sp>
        <p:sp>
          <p:nvSpPr>
            <p:cNvPr id="60" name="Rectangle 30"/>
            <p:cNvSpPr/>
            <p:nvPr/>
          </p:nvSpPr>
          <p:spPr>
            <a:xfrm>
              <a:off x="5443678" y="1795524"/>
              <a:ext cx="121219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spcAft>
                  <a:spcPct val="10000"/>
                </a:spcAft>
              </a:pPr>
              <a:r>
                <a:rPr lang="en-US" sz="4000" b="1" kern="0" dirty="0" smtClean="0">
                  <a:solidFill>
                    <a:srgbClr val="FFFF00"/>
                  </a:solidFill>
                  <a:ea typeface="ＭＳ Ｐゴシック" pitchFamily="-106" charset="-128"/>
                </a:rPr>
                <a:t>34%</a:t>
              </a:r>
              <a:endParaRPr lang="en-US" sz="2000" b="1" dirty="0">
                <a:solidFill>
                  <a:srgbClr val="FFFF00"/>
                </a:solidFill>
                <a:latin typeface="Arial" charset="0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71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images\person-pixel-statistics\sensecam\original\img0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87" y="1935896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images\person-pixel-statistics\sensecam\original\img0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09" y="1905000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images\person-pixel-statistics\sensecam\original\img0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288" y="3453110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images\person-pixel-statistics\sensecam\original\img03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36" y="3453110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images\person-pixel-statistics\sensecam\original\img04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82" y="5001344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images\person-pixel-statistics\sensecam\original\img08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63" y="1905000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:\images\person-pixel-statistics\sensecam\original\img09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82" y="3453110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D:\images\person-pixel-statistics\sensecam\original\img09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288" y="4976580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images\person-pixel-statistics\sensecam\segmented\img00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36" y="5001344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many person pixels </a:t>
            </a:r>
            <a:r>
              <a:rPr lang="en-US" altLang="ko-KR" dirty="0" smtClean="0"/>
              <a:t>in </a:t>
            </a:r>
            <a:r>
              <a:rPr lang="en-US" altLang="ko-KR" dirty="0"/>
              <a:t>our daily life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Wearable camera data: Microsoft </a:t>
            </a:r>
            <a:r>
              <a:rPr lang="en-US" altLang="ko-KR" dirty="0" err="1"/>
              <a:t>SenseCam</a:t>
            </a:r>
            <a:r>
              <a:rPr lang="en-US" altLang="ko-KR" dirty="0"/>
              <a:t> </a:t>
            </a:r>
            <a:r>
              <a:rPr lang="en-US" altLang="ko-KR" dirty="0" smtClean="0"/>
              <a:t>dataset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567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many person pixels </a:t>
            </a:r>
            <a:r>
              <a:rPr lang="en-US" altLang="ko-KR" dirty="0" smtClean="0"/>
              <a:t>in </a:t>
            </a:r>
            <a:r>
              <a:rPr lang="en-US" altLang="ko-KR" dirty="0"/>
              <a:t>our daily life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Wearable camera data: Microsoft </a:t>
            </a:r>
            <a:r>
              <a:rPr lang="en-US" altLang="ko-KR" dirty="0" err="1"/>
              <a:t>SenseCam</a:t>
            </a:r>
            <a:r>
              <a:rPr lang="en-US" altLang="ko-KR" dirty="0"/>
              <a:t> </a:t>
            </a:r>
            <a:r>
              <a:rPr lang="en-US" altLang="ko-KR" dirty="0" smtClean="0"/>
              <a:t>dataset</a:t>
            </a:r>
            <a:endParaRPr lang="en-US" altLang="ko-KR" dirty="0"/>
          </a:p>
        </p:txBody>
      </p:sp>
      <p:pic>
        <p:nvPicPr>
          <p:cNvPr id="13" name="Picture 2" descr="D:\images\person-pixel-statistics\sensecam\original\img0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87" y="1936591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images\person-pixel-statistics\sensecam\original\img0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09" y="190569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D:\images\person-pixel-statistics\sensecam\original\img0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288" y="345380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images\person-pixel-statistics\sensecam\original\img03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36" y="345380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D:\images\person-pixel-statistics\sensecam\original\img04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82" y="5002039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D:\images\person-pixel-statistics\sensecam\original\img08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63" y="190569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:\images\person-pixel-statistics\sensecam\original\img09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82" y="345380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D:\images\person-pixel-statistics\sensecam\original\img09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288" y="497727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images\person-pixel-statistics\sensecam\segmented\img00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36" y="5002039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D:\images\person-pixel-statistics\sensecam\segmented\img01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288" y="345380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D:\images\person-pixel-statistics\sensecam\segmented\img02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66" y="1931461"/>
            <a:ext cx="1896130" cy="142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D:\images\person-pixel-statistics\sensecam\segmented\img025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09" y="1905000"/>
            <a:ext cx="1908044" cy="14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D:\images\person-pixel-statistics\sensecam\segmented\img03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36" y="345380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D:\images\person-pixel-statistics\sensecam\segmented\img099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288" y="497727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D:\images\person-pixel-statistics\sensecam\segmented\img045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82" y="5002039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9" descr="D:\images\person-pixel-statistics\sensecam\segmented\img08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42" y="1905695"/>
            <a:ext cx="1907116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1"/>
          <p:cNvSpPr/>
          <p:nvPr/>
        </p:nvSpPr>
        <p:spPr>
          <a:xfrm>
            <a:off x="3401279" y="2642510"/>
            <a:ext cx="2682889" cy="132343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8000" b="1" dirty="0" smtClean="0">
                <a:solidFill>
                  <a:srgbClr val="FFFF00"/>
                </a:solidFill>
              </a:rPr>
              <a:t>~4</a:t>
            </a:r>
            <a:r>
              <a:rPr lang="en-US" sz="8000" b="1" dirty="0">
                <a:solidFill>
                  <a:srgbClr val="FFFF00"/>
                </a:solidFill>
              </a:rPr>
              <a:t>%</a:t>
            </a:r>
            <a:endParaRPr lang="fr-F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65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18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ccv11_ryoo_video_xvid_exp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6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lassification_r2_1200_2700_xv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Aerial video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Recognition of human activities from UAVs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6934200" y="6553200"/>
            <a:ext cx="2133600" cy="304800"/>
          </a:xfrm>
          <a:prstGeom prst="rect">
            <a:avLst/>
          </a:prstGeom>
        </p:spPr>
        <p:txBody>
          <a:bodyPr/>
          <a:lstStyle/>
          <a:p>
            <a:fld id="{F493B3CD-0353-4111-8C6E-B67B662E9E01}" type="slidenum">
              <a:rPr lang="en-US" altLang="ko-KR" smtClean="0"/>
              <a:pPr/>
              <a:t>19</a:t>
            </a:fld>
            <a:endParaRPr lang="en-US" altLang="ko-KR"/>
          </a:p>
        </p:txBody>
      </p:sp>
      <p:sp>
        <p:nvSpPr>
          <p:cNvPr id="7" name="Text Box 52"/>
          <p:cNvSpPr txBox="1">
            <a:spLocks noChangeArrowheads="1"/>
          </p:cNvSpPr>
          <p:nvPr/>
        </p:nvSpPr>
        <p:spPr bwMode="auto">
          <a:xfrm>
            <a:off x="6553200" y="6216650"/>
            <a:ext cx="2743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800" b="1" dirty="0" smtClean="0">
                <a:solidFill>
                  <a:schemeClr val="bg1"/>
                </a:solidFill>
              </a:rPr>
              <a:t>Iwashita</a:t>
            </a:r>
            <a:r>
              <a:rPr lang="en-US" altLang="ko-KR" sz="1800" b="1" baseline="30000" dirty="0" smtClean="0">
                <a:solidFill>
                  <a:schemeClr val="bg1"/>
                </a:solidFill>
              </a:rPr>
              <a:t>+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Ryoo</a:t>
            </a:r>
            <a:r>
              <a:rPr lang="en-US" altLang="ko-KR" sz="1800" b="1" baseline="30000" dirty="0">
                <a:solidFill>
                  <a:schemeClr val="bg1"/>
                </a:solidFill>
              </a:rPr>
              <a:t>+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et al.</a:t>
            </a:r>
            <a:br>
              <a:rPr lang="en-US" altLang="ko-KR" sz="1800" b="1" dirty="0" smtClean="0">
                <a:solidFill>
                  <a:schemeClr val="bg1"/>
                </a:solidFill>
              </a:rPr>
            </a:br>
            <a:r>
              <a:rPr lang="en-US" altLang="ko-KR" sz="1800" b="1" dirty="0" smtClean="0">
                <a:solidFill>
                  <a:schemeClr val="bg1"/>
                </a:solidFill>
              </a:rPr>
              <a:t>BMVC 2013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19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314" name="Picture 2" descr="http://i.ytimg.com/vi/kV0HEzQM_Uw/hq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52400"/>
            <a:ext cx="1930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4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</a:t>
            </a:r>
          </a:p>
        </p:txBody>
      </p:sp>
      <p:sp>
        <p:nvSpPr>
          <p:cNvPr id="162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 video is a sequence of frames captured over time</a:t>
            </a:r>
          </a:p>
          <a:p>
            <a:pPr>
              <a:buFontTx/>
              <a:buChar char="•"/>
            </a:pPr>
            <a:r>
              <a:rPr lang="en-US"/>
              <a:t>Now our image data is a function of space </a:t>
            </a:r>
            <a:br>
              <a:rPr lang="en-US"/>
            </a:br>
            <a:r>
              <a:rPr lang="en-US"/>
              <a:t>(x, y) and time (t)</a:t>
            </a:r>
          </a:p>
        </p:txBody>
      </p:sp>
      <p:graphicFrame>
        <p:nvGraphicFramePr>
          <p:cNvPr id="162304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2862263"/>
          <a:ext cx="4953000" cy="385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45" name="Image" r:id="rId4" imgW="9307937" imgH="7250794" progId="">
                  <p:embed/>
                </p:oleObj>
              </mc:Choice>
              <mc:Fallback>
                <p:oleObj name="Image" r:id="rId4" imgW="9307937" imgH="725079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862263"/>
                        <a:ext cx="4953000" cy="385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06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(Object)</a:t>
            </a:r>
            <a:r>
              <a:rPr lang="en-US" altLang="ko-KR" dirty="0"/>
              <a:t> </a:t>
            </a:r>
            <a:r>
              <a:rPr lang="en-US" altLang="ko-KR" dirty="0" smtClean="0"/>
              <a:t>classification framework</a:t>
            </a:r>
            <a:endParaRPr lang="ko-KR" altLang="en-US" dirty="0"/>
          </a:p>
        </p:txBody>
      </p:sp>
      <p:graphicFrame>
        <p:nvGraphicFramePr>
          <p:cNvPr id="12" name="Table 9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373611"/>
              </p:ext>
            </p:extLst>
          </p:nvPr>
        </p:nvGraphicFramePr>
        <p:xfrm>
          <a:off x="4774484" y="1406370"/>
          <a:ext cx="171450" cy="430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"/>
              </a:tblGrid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rot="5400000">
            <a:off x="3438147" y="2725322"/>
            <a:ext cx="346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R</a:t>
            </a:r>
            <a:r>
              <a:rPr lang="en-US" sz="2000" b="1" dirty="0" smtClean="0"/>
              <a:t>epresentation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1730960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Image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4401" y="5202689"/>
            <a:ext cx="23622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n</a:t>
            </a:r>
            <a:r>
              <a:rPr lang="en-US" altLang="ko-KR" sz="1400" dirty="0"/>
              <a:t>-D</a:t>
            </a:r>
            <a:r>
              <a:rPr lang="en-US" sz="1400" dirty="0" smtClean="0"/>
              <a:t> data (e.g., n = 320*240)</a:t>
            </a:r>
            <a:endParaRPr lang="en-US" sz="1400" dirty="0"/>
          </a:p>
        </p:txBody>
      </p:sp>
      <p:cxnSp>
        <p:nvCxnSpPr>
          <p:cNvPr id="16" name="Straight Connector 306"/>
          <p:cNvCxnSpPr/>
          <p:nvPr/>
        </p:nvCxnSpPr>
        <p:spPr>
          <a:xfrm flipV="1">
            <a:off x="914400" y="5194145"/>
            <a:ext cx="2362200" cy="17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05006" y="1923319"/>
            <a:ext cx="20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Semantic labels</a:t>
            </a:r>
          </a:p>
        </p:txBody>
      </p:sp>
      <p:cxnSp>
        <p:nvCxnSpPr>
          <p:cNvPr id="19" name="직선 화살표 연결선 18"/>
          <p:cNvCxnSpPr>
            <a:stCxn id="83" idx="3"/>
            <a:endCxn id="12" idx="1"/>
          </p:cNvCxnSpPr>
          <p:nvPr/>
        </p:nvCxnSpPr>
        <p:spPr>
          <a:xfrm>
            <a:off x="3124200" y="3560577"/>
            <a:ext cx="1650284" cy="16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3"/>
          </p:cNvCxnSpPr>
          <p:nvPr/>
        </p:nvCxnSpPr>
        <p:spPr>
          <a:xfrm flipV="1">
            <a:off x="4945934" y="3556025"/>
            <a:ext cx="1459072" cy="471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09741" y="3188686"/>
            <a:ext cx="102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Classifier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grpSp>
        <p:nvGrpSpPr>
          <p:cNvPr id="33" name="그룹 32"/>
          <p:cNvGrpSpPr>
            <a:grpSpLocks noChangeAspect="1"/>
          </p:cNvGrpSpPr>
          <p:nvPr/>
        </p:nvGrpSpPr>
        <p:grpSpPr>
          <a:xfrm>
            <a:off x="5229855" y="3685847"/>
            <a:ext cx="880927" cy="1076787"/>
            <a:chOff x="253590" y="370867"/>
            <a:chExt cx="2566835" cy="2353150"/>
          </a:xfrm>
        </p:grpSpPr>
        <p:grpSp>
          <p:nvGrpSpPr>
            <p:cNvPr id="34" name="그룹 49"/>
            <p:cNvGrpSpPr>
              <a:grpSpLocks noChangeAspect="1"/>
            </p:cNvGrpSpPr>
            <p:nvPr/>
          </p:nvGrpSpPr>
          <p:grpSpPr>
            <a:xfrm>
              <a:off x="282816" y="370867"/>
              <a:ext cx="2537609" cy="2353150"/>
              <a:chOff x="4998789" y="3308350"/>
              <a:chExt cx="3452762" cy="3201780"/>
            </a:xfrm>
          </p:grpSpPr>
          <p:sp>
            <p:nvSpPr>
              <p:cNvPr id="44" name="Oval 249"/>
              <p:cNvSpPr>
                <a:spLocks noChangeAspect="1" noChangeArrowheads="1"/>
              </p:cNvSpPr>
              <p:nvPr/>
            </p:nvSpPr>
            <p:spPr bwMode="auto">
              <a:xfrm>
                <a:off x="7407451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5" name="Oval 254"/>
              <p:cNvSpPr>
                <a:spLocks noChangeAspect="1" noChangeArrowheads="1"/>
              </p:cNvSpPr>
              <p:nvPr/>
            </p:nvSpPr>
            <p:spPr bwMode="auto">
              <a:xfrm>
                <a:off x="7620854" y="6348383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6" name="Oval 255"/>
              <p:cNvSpPr>
                <a:spLocks noChangeAspect="1" noChangeArrowheads="1"/>
              </p:cNvSpPr>
              <p:nvPr/>
            </p:nvSpPr>
            <p:spPr bwMode="auto">
              <a:xfrm>
                <a:off x="7419762" y="6471156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7" name="Oval 256"/>
              <p:cNvSpPr>
                <a:spLocks noChangeAspect="1" noChangeArrowheads="1"/>
              </p:cNvSpPr>
              <p:nvPr/>
            </p:nvSpPr>
            <p:spPr bwMode="auto">
              <a:xfrm>
                <a:off x="6927293" y="6416073"/>
                <a:ext cx="36935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8" name="Oval 257"/>
              <p:cNvSpPr>
                <a:spLocks noChangeAspect="1" noChangeArrowheads="1"/>
              </p:cNvSpPr>
              <p:nvPr/>
            </p:nvSpPr>
            <p:spPr bwMode="auto">
              <a:xfrm>
                <a:off x="6927293" y="57781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9" name="Oval 258"/>
              <p:cNvSpPr>
                <a:spLocks noChangeAspect="1" noChangeArrowheads="1"/>
              </p:cNvSpPr>
              <p:nvPr/>
            </p:nvSpPr>
            <p:spPr bwMode="auto">
              <a:xfrm>
                <a:off x="7846570" y="5991471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0" name="Oval 259"/>
              <p:cNvSpPr>
                <a:spLocks noChangeAspect="1" noChangeArrowheads="1"/>
              </p:cNvSpPr>
              <p:nvPr/>
            </p:nvSpPr>
            <p:spPr bwMode="auto">
              <a:xfrm>
                <a:off x="7419762" y="5671482"/>
                <a:ext cx="38987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1" name="Oval 260"/>
              <p:cNvSpPr>
                <a:spLocks noChangeAspect="1" noChangeArrowheads="1"/>
              </p:cNvSpPr>
              <p:nvPr/>
            </p:nvSpPr>
            <p:spPr bwMode="auto">
              <a:xfrm>
                <a:off x="7138644" y="6096084"/>
                <a:ext cx="38987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2" name="Oval 267"/>
              <p:cNvSpPr>
                <a:spLocks noChangeAspect="1" noChangeArrowheads="1"/>
              </p:cNvSpPr>
              <p:nvPr/>
            </p:nvSpPr>
            <p:spPr bwMode="auto">
              <a:xfrm>
                <a:off x="8141609" y="6285108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3" name="Oval 289"/>
              <p:cNvSpPr>
                <a:spLocks noChangeAspect="1" noChangeArrowheads="1"/>
              </p:cNvSpPr>
              <p:nvPr/>
            </p:nvSpPr>
            <p:spPr bwMode="auto">
              <a:xfrm>
                <a:off x="6607187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4" name="Oval 247"/>
              <p:cNvSpPr>
                <a:spLocks noChangeAspect="1" noChangeArrowheads="1"/>
              </p:cNvSpPr>
              <p:nvPr/>
            </p:nvSpPr>
            <p:spPr bwMode="auto">
              <a:xfrm>
                <a:off x="5466616" y="4811492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5" name="Oval 261"/>
              <p:cNvSpPr>
                <a:spLocks noChangeAspect="1" noChangeArrowheads="1"/>
              </p:cNvSpPr>
              <p:nvPr/>
            </p:nvSpPr>
            <p:spPr bwMode="auto">
              <a:xfrm>
                <a:off x="5636921" y="5299344"/>
                <a:ext cx="38986" cy="36921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6" name="Oval 262"/>
              <p:cNvSpPr>
                <a:spLocks noChangeAspect="1" noChangeArrowheads="1"/>
              </p:cNvSpPr>
              <p:nvPr/>
            </p:nvSpPr>
            <p:spPr bwMode="auto">
              <a:xfrm>
                <a:off x="5743618" y="4797134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7" name="Oval 263"/>
              <p:cNvSpPr>
                <a:spLocks noChangeAspect="1" noChangeArrowheads="1"/>
              </p:cNvSpPr>
              <p:nvPr/>
            </p:nvSpPr>
            <p:spPr bwMode="auto">
              <a:xfrm>
                <a:off x="5850315" y="40756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8" name="Oval 265"/>
              <p:cNvSpPr>
                <a:spLocks noChangeAspect="1" noChangeArrowheads="1"/>
              </p:cNvSpPr>
              <p:nvPr/>
            </p:nvSpPr>
            <p:spPr bwMode="auto">
              <a:xfrm>
                <a:off x="5103435" y="4159219"/>
                <a:ext cx="38986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9" name="Oval 266"/>
              <p:cNvSpPr>
                <a:spLocks noChangeAspect="1" noChangeArrowheads="1"/>
              </p:cNvSpPr>
              <p:nvPr/>
            </p:nvSpPr>
            <p:spPr bwMode="auto">
              <a:xfrm>
                <a:off x="4998789" y="4585863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0" name="Oval 277"/>
              <p:cNvSpPr>
                <a:spLocks noChangeAspect="1" noChangeArrowheads="1"/>
              </p:cNvSpPr>
              <p:nvPr/>
            </p:nvSpPr>
            <p:spPr bwMode="auto">
              <a:xfrm>
                <a:off x="5316829" y="3908975"/>
                <a:ext cx="38986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grpSp>
            <p:nvGrpSpPr>
              <p:cNvPr id="62" name="Group 61"/>
              <p:cNvGrpSpPr>
                <a:grpSpLocks/>
              </p:cNvGrpSpPr>
              <p:nvPr/>
            </p:nvGrpSpPr>
            <p:grpSpPr bwMode="auto">
              <a:xfrm>
                <a:off x="5173364" y="3308350"/>
                <a:ext cx="3278187" cy="3144837"/>
                <a:chOff x="3437" y="1105"/>
                <a:chExt cx="2065" cy="1981"/>
              </a:xfrm>
            </p:grpSpPr>
            <p:sp>
              <p:nvSpPr>
                <p:cNvPr id="80" name="Line 244"/>
                <p:cNvSpPr>
                  <a:spLocks noChangeAspect="1" noChangeShapeType="1"/>
                </p:cNvSpPr>
                <p:nvPr/>
              </p:nvSpPr>
              <p:spPr bwMode="auto">
                <a:xfrm>
                  <a:off x="3437" y="2137"/>
                  <a:ext cx="206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  <p:sp>
              <p:nvSpPr>
                <p:cNvPr id="81" name="Line 24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71" y="1105"/>
                  <a:ext cx="0" cy="19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</p:grpSp>
          <p:sp>
            <p:nvSpPr>
              <p:cNvPr id="63" name="Oval 263"/>
              <p:cNvSpPr>
                <a:spLocks noChangeAspect="1" noChangeArrowheads="1"/>
              </p:cNvSpPr>
              <p:nvPr/>
            </p:nvSpPr>
            <p:spPr bwMode="auto">
              <a:xfrm>
                <a:off x="6030981" y="4311619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4" name="Oval 263"/>
              <p:cNvSpPr>
                <a:spLocks noChangeAspect="1" noChangeArrowheads="1"/>
              </p:cNvSpPr>
              <p:nvPr/>
            </p:nvSpPr>
            <p:spPr bwMode="auto">
              <a:xfrm>
                <a:off x="5337348" y="5544732"/>
                <a:ext cx="36934" cy="3897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5" name="Oval 263"/>
              <p:cNvSpPr>
                <a:spLocks noChangeAspect="1" noChangeArrowheads="1"/>
              </p:cNvSpPr>
              <p:nvPr/>
            </p:nvSpPr>
            <p:spPr bwMode="auto">
              <a:xfrm>
                <a:off x="5780552" y="395045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6" name="Oval 263"/>
              <p:cNvSpPr>
                <a:spLocks noChangeAspect="1" noChangeArrowheads="1"/>
              </p:cNvSpPr>
              <p:nvPr/>
            </p:nvSpPr>
            <p:spPr bwMode="auto">
              <a:xfrm>
                <a:off x="6144115" y="46852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7" name="Oval 257"/>
              <p:cNvSpPr>
                <a:spLocks noChangeAspect="1" noChangeArrowheads="1"/>
              </p:cNvSpPr>
              <p:nvPr/>
            </p:nvSpPr>
            <p:spPr bwMode="auto">
              <a:xfrm>
                <a:off x="5382115" y="59305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8" name="Oval 257"/>
              <p:cNvSpPr>
                <a:spLocks noChangeAspect="1" noChangeArrowheads="1"/>
              </p:cNvSpPr>
              <p:nvPr/>
            </p:nvSpPr>
            <p:spPr bwMode="auto">
              <a:xfrm>
                <a:off x="5534515" y="60829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9" name="Oval 257"/>
              <p:cNvSpPr>
                <a:spLocks noChangeAspect="1" noChangeArrowheads="1"/>
              </p:cNvSpPr>
              <p:nvPr/>
            </p:nvSpPr>
            <p:spPr bwMode="auto">
              <a:xfrm>
                <a:off x="5497580" y="63460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0" name="Oval 257"/>
              <p:cNvSpPr>
                <a:spLocks noChangeAspect="1" noChangeArrowheads="1"/>
              </p:cNvSpPr>
              <p:nvPr/>
            </p:nvSpPr>
            <p:spPr bwMode="auto">
              <a:xfrm>
                <a:off x="6107180" y="5773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1" name="Oval 257"/>
              <p:cNvSpPr>
                <a:spLocks noChangeAspect="1" noChangeArrowheads="1"/>
              </p:cNvSpPr>
              <p:nvPr/>
            </p:nvSpPr>
            <p:spPr bwMode="auto">
              <a:xfrm>
                <a:off x="6488180" y="41731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2" name="Oval 257"/>
              <p:cNvSpPr>
                <a:spLocks noChangeAspect="1" noChangeArrowheads="1"/>
              </p:cNvSpPr>
              <p:nvPr/>
            </p:nvSpPr>
            <p:spPr bwMode="auto">
              <a:xfrm>
                <a:off x="6640580" y="43648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3" name="Oval 257"/>
              <p:cNvSpPr>
                <a:spLocks noChangeAspect="1" noChangeArrowheads="1"/>
              </p:cNvSpPr>
              <p:nvPr/>
            </p:nvSpPr>
            <p:spPr bwMode="auto">
              <a:xfrm>
                <a:off x="7326380" y="4517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4" name="Oval 257"/>
              <p:cNvSpPr>
                <a:spLocks noChangeAspect="1" noChangeArrowheads="1"/>
              </p:cNvSpPr>
              <p:nvPr/>
            </p:nvSpPr>
            <p:spPr bwMode="auto">
              <a:xfrm>
                <a:off x="7935980" y="4249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5" name="Oval 257"/>
              <p:cNvSpPr>
                <a:spLocks noChangeAspect="1" noChangeArrowheads="1"/>
              </p:cNvSpPr>
              <p:nvPr/>
            </p:nvSpPr>
            <p:spPr bwMode="auto">
              <a:xfrm>
                <a:off x="7591915" y="39445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6" name="Oval 257"/>
              <p:cNvSpPr>
                <a:spLocks noChangeAspect="1" noChangeArrowheads="1"/>
              </p:cNvSpPr>
              <p:nvPr/>
            </p:nvSpPr>
            <p:spPr bwMode="auto">
              <a:xfrm>
                <a:off x="7820515" y="36397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7" name="Oval 257"/>
              <p:cNvSpPr>
                <a:spLocks noChangeAspect="1" noChangeArrowheads="1"/>
              </p:cNvSpPr>
              <p:nvPr/>
            </p:nvSpPr>
            <p:spPr bwMode="auto">
              <a:xfrm>
                <a:off x="7210915" y="3755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8" name="Oval 257"/>
              <p:cNvSpPr>
                <a:spLocks noChangeAspect="1" noChangeArrowheads="1"/>
              </p:cNvSpPr>
              <p:nvPr/>
            </p:nvSpPr>
            <p:spPr bwMode="auto">
              <a:xfrm>
                <a:off x="7896715" y="46696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9" name="Oval 263"/>
              <p:cNvSpPr>
                <a:spLocks noChangeAspect="1" noChangeArrowheads="1"/>
              </p:cNvSpPr>
              <p:nvPr/>
            </p:nvSpPr>
            <p:spPr bwMode="auto">
              <a:xfrm>
                <a:off x="6376212" y="382752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</p:grpSp>
        <p:sp>
          <p:nvSpPr>
            <p:cNvPr id="35" name="Oval 43"/>
            <p:cNvSpPr/>
            <p:nvPr/>
          </p:nvSpPr>
          <p:spPr>
            <a:xfrm>
              <a:off x="796466" y="1428174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44"/>
            <p:cNvSpPr/>
            <p:nvPr/>
          </p:nvSpPr>
          <p:spPr>
            <a:xfrm>
              <a:off x="1266770" y="7198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45"/>
            <p:cNvSpPr/>
            <p:nvPr/>
          </p:nvSpPr>
          <p:spPr>
            <a:xfrm>
              <a:off x="1006659" y="10766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Oval 46"/>
            <p:cNvSpPr/>
            <p:nvPr/>
          </p:nvSpPr>
          <p:spPr>
            <a:xfrm>
              <a:off x="724182" y="1800381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Oval 47"/>
            <p:cNvSpPr/>
            <p:nvPr/>
          </p:nvSpPr>
          <p:spPr>
            <a:xfrm>
              <a:off x="1343331" y="975249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Oval 48"/>
            <p:cNvSpPr/>
            <p:nvPr/>
          </p:nvSpPr>
          <p:spPr>
            <a:xfrm>
              <a:off x="1873767" y="665520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Freeform 49"/>
            <p:cNvSpPr/>
            <p:nvPr/>
          </p:nvSpPr>
          <p:spPr>
            <a:xfrm>
              <a:off x="253590" y="427716"/>
              <a:ext cx="1839557" cy="1473798"/>
            </a:xfrm>
            <a:custGeom>
              <a:avLst/>
              <a:gdLst>
                <a:gd name="connsiteX0" fmla="*/ 1839557 w 1839557"/>
                <a:gd name="connsiteY0" fmla="*/ 0 h 1473798"/>
                <a:gd name="connsiteX1" fmla="*/ 1264023 w 1839557"/>
                <a:gd name="connsiteY1" fmla="*/ 193638 h 1473798"/>
                <a:gd name="connsiteX2" fmla="*/ 1005840 w 1839557"/>
                <a:gd name="connsiteY2" fmla="*/ 699247 h 1473798"/>
                <a:gd name="connsiteX3" fmla="*/ 580913 w 1839557"/>
                <a:gd name="connsiteY3" fmla="*/ 1237129 h 1473798"/>
                <a:gd name="connsiteX4" fmla="*/ 0 w 1839557"/>
                <a:gd name="connsiteY4" fmla="*/ 1473798 h 14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557" h="1473798">
                  <a:moveTo>
                    <a:pt x="1839557" y="0"/>
                  </a:moveTo>
                  <a:cubicBezTo>
                    <a:pt x="1621266" y="38548"/>
                    <a:pt x="1402976" y="77097"/>
                    <a:pt x="1264023" y="193638"/>
                  </a:cubicBezTo>
                  <a:cubicBezTo>
                    <a:pt x="1125070" y="310179"/>
                    <a:pt x="1119692" y="525332"/>
                    <a:pt x="1005840" y="699247"/>
                  </a:cubicBezTo>
                  <a:cubicBezTo>
                    <a:pt x="891988" y="873162"/>
                    <a:pt x="748553" y="1108037"/>
                    <a:pt x="580913" y="1237129"/>
                  </a:cubicBezTo>
                  <a:cubicBezTo>
                    <a:pt x="413273" y="1366221"/>
                    <a:pt x="108473" y="1430767"/>
                    <a:pt x="0" y="1473798"/>
                  </a:cubicBez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Oval 51"/>
            <p:cNvSpPr/>
            <p:nvPr/>
          </p:nvSpPr>
          <p:spPr>
            <a:xfrm>
              <a:off x="498672" y="1974334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488161" y="2973243"/>
            <a:ext cx="102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Feature extraction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19599" y="5886082"/>
            <a:ext cx="102212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k</a:t>
            </a:r>
            <a:r>
              <a:rPr lang="en-US" sz="1400" dirty="0" smtClean="0"/>
              <a:t>-D vector </a:t>
            </a:r>
            <a:br>
              <a:rPr lang="en-US" sz="1400" dirty="0" smtClean="0"/>
            </a:br>
            <a:r>
              <a:rPr lang="en-US" sz="1400" dirty="0" smtClean="0"/>
              <a:t>(e.g., 1000)</a:t>
            </a:r>
            <a:endParaRPr lang="en-US" sz="1400" dirty="0"/>
          </a:p>
        </p:txBody>
      </p:sp>
      <p:cxnSp>
        <p:nvCxnSpPr>
          <p:cNvPr id="85" name="Straight Connector 963"/>
          <p:cNvCxnSpPr/>
          <p:nvPr/>
        </p:nvCxnSpPr>
        <p:spPr>
          <a:xfrm>
            <a:off x="4471721" y="5886082"/>
            <a:ext cx="735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405006" y="5190035"/>
            <a:ext cx="273899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FF0000"/>
                </a:solidFill>
              </a:rPr>
              <a:t>s</a:t>
            </a:r>
            <a:r>
              <a:rPr lang="en-US" sz="1400" dirty="0" smtClean="0"/>
              <a:t> labels</a:t>
            </a:r>
            <a:r>
              <a:rPr lang="en-US" sz="1400" dirty="0"/>
              <a:t> </a:t>
            </a:r>
            <a:r>
              <a:rPr lang="en-US" sz="1400" dirty="0" smtClean="0"/>
              <a:t>(e.g., s = 2)</a:t>
            </a:r>
            <a:endParaRPr lang="en-US" sz="1400" dirty="0"/>
          </a:p>
        </p:txBody>
      </p:sp>
      <p:cxnSp>
        <p:nvCxnSpPr>
          <p:cNvPr id="88" name="Straight Connector 963"/>
          <p:cNvCxnSpPr/>
          <p:nvPr/>
        </p:nvCxnSpPr>
        <p:spPr>
          <a:xfrm>
            <a:off x="6405006" y="5190034"/>
            <a:ext cx="27389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6" descr="crop00102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25" y="2148348"/>
            <a:ext cx="1694675" cy="28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7" descr="HOGcrop00102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07" y="3664525"/>
            <a:ext cx="902110" cy="15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7406" y="2947680"/>
            <a:ext cx="2357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0000FF"/>
                </a:solidFill>
                <a:latin typeface="+mn-lt"/>
              </a:rPr>
              <a:t>Human 0.9</a:t>
            </a:r>
            <a:r>
              <a:rPr lang="en-US" altLang="ko-KR" sz="2000" dirty="0" smtClean="0">
                <a:latin typeface="+mn-lt"/>
              </a:rPr>
              <a:t/>
            </a:r>
            <a:br>
              <a:rPr lang="en-US" altLang="ko-KR" sz="2000" dirty="0" smtClean="0">
                <a:latin typeface="+mn-lt"/>
              </a:rPr>
            </a:br>
            <a:r>
              <a:rPr lang="en-US" altLang="ko-KR" sz="2000" dirty="0" smtClean="0">
                <a:latin typeface="+mn-lt"/>
              </a:rPr>
              <a:t/>
            </a:r>
            <a:br>
              <a:rPr lang="en-US" altLang="ko-KR" sz="2000" dirty="0" smtClean="0">
                <a:latin typeface="+mn-lt"/>
              </a:rPr>
            </a:br>
            <a:r>
              <a:rPr lang="en-US" altLang="ko-KR" sz="2000" dirty="0" smtClean="0">
                <a:solidFill>
                  <a:srgbClr val="FF0000"/>
                </a:solidFill>
                <a:latin typeface="+mn-lt"/>
              </a:rPr>
              <a:t>Not-human 0.1</a:t>
            </a:r>
            <a:endParaRPr lang="ko-KR" altLang="en-US" sz="20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D534-EAF5-7340-9EBE-DE4DF80614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6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29" grpId="0"/>
      <p:bldP spid="82" grpId="0"/>
      <p:bldP spid="84" grpId="0"/>
      <p:bldP spid="87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Recognition with gradients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051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Histogram-of-gradients (HOG) representation</a:t>
            </a:r>
            <a:endParaRPr lang="ko-KR" altLang="en-US" sz="2800" dirty="0"/>
          </a:p>
        </p:txBody>
      </p:sp>
      <p:sp>
        <p:nvSpPr>
          <p:cNvPr id="5" name="Text Box 234"/>
          <p:cNvSpPr txBox="1">
            <a:spLocks noChangeAspect="1" noChangeArrowheads="1"/>
          </p:cNvSpPr>
          <p:nvPr/>
        </p:nvSpPr>
        <p:spPr bwMode="auto">
          <a:xfrm>
            <a:off x="6601315" y="4458129"/>
            <a:ext cx="2265362" cy="367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800" b="1" dirty="0" smtClean="0">
                <a:solidFill>
                  <a:srgbClr val="FF0000"/>
                </a:solidFill>
                <a:latin typeface="Verdana" pitchFamily="34" charset="0"/>
              </a:rPr>
              <a:t>Non-human</a:t>
            </a:r>
            <a:endParaRPr lang="en-US" altLang="ko-KR" sz="1800" b="1" dirty="0">
              <a:solidFill>
                <a:srgbClr val="FF0000"/>
              </a:solidFill>
              <a:latin typeface="Verdana" pitchFamily="34" charset="0"/>
            </a:endParaRPr>
          </a:p>
        </p:txBody>
      </p:sp>
      <p:sp>
        <p:nvSpPr>
          <p:cNvPr id="6" name="Oval 249"/>
          <p:cNvSpPr>
            <a:spLocks noChangeAspect="1" noChangeArrowheads="1"/>
          </p:cNvSpPr>
          <p:nvPr/>
        </p:nvSpPr>
        <p:spPr bwMode="auto">
          <a:xfrm>
            <a:off x="7940851" y="5415622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7" name="Oval 254"/>
          <p:cNvSpPr>
            <a:spLocks noChangeAspect="1" noChangeArrowheads="1"/>
          </p:cNvSpPr>
          <p:nvPr/>
        </p:nvSpPr>
        <p:spPr bwMode="auto">
          <a:xfrm>
            <a:off x="8154254" y="5628948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8" name="Oval 255"/>
          <p:cNvSpPr>
            <a:spLocks noChangeAspect="1" noChangeArrowheads="1"/>
          </p:cNvSpPr>
          <p:nvPr/>
        </p:nvSpPr>
        <p:spPr bwMode="auto">
          <a:xfrm>
            <a:off x="7953162" y="5870992"/>
            <a:ext cx="38987" cy="3897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9" name="Oval 256"/>
          <p:cNvSpPr>
            <a:spLocks noChangeAspect="1" noChangeArrowheads="1"/>
          </p:cNvSpPr>
          <p:nvPr/>
        </p:nvSpPr>
        <p:spPr bwMode="auto">
          <a:xfrm>
            <a:off x="7460693" y="5696638"/>
            <a:ext cx="36935" cy="3897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0" name="Oval 257"/>
          <p:cNvSpPr>
            <a:spLocks noChangeAspect="1" noChangeArrowheads="1"/>
          </p:cNvSpPr>
          <p:nvPr/>
        </p:nvSpPr>
        <p:spPr bwMode="auto">
          <a:xfrm>
            <a:off x="7460693" y="5058710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1" name="Oval 258"/>
          <p:cNvSpPr>
            <a:spLocks noChangeAspect="1" noChangeArrowheads="1"/>
          </p:cNvSpPr>
          <p:nvPr/>
        </p:nvSpPr>
        <p:spPr bwMode="auto">
          <a:xfrm>
            <a:off x="8379970" y="5272036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2" name="Oval 259"/>
          <p:cNvSpPr>
            <a:spLocks noChangeAspect="1" noChangeArrowheads="1"/>
          </p:cNvSpPr>
          <p:nvPr/>
        </p:nvSpPr>
        <p:spPr bwMode="auto">
          <a:xfrm>
            <a:off x="7953162" y="4952047"/>
            <a:ext cx="38987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3" name="Oval 260"/>
          <p:cNvSpPr>
            <a:spLocks noChangeAspect="1" noChangeArrowheads="1"/>
          </p:cNvSpPr>
          <p:nvPr/>
        </p:nvSpPr>
        <p:spPr bwMode="auto">
          <a:xfrm>
            <a:off x="7672044" y="5376649"/>
            <a:ext cx="38987" cy="3897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4" name="Oval 267"/>
          <p:cNvSpPr>
            <a:spLocks noChangeAspect="1" noChangeArrowheads="1"/>
          </p:cNvSpPr>
          <p:nvPr/>
        </p:nvSpPr>
        <p:spPr bwMode="auto">
          <a:xfrm>
            <a:off x="8365606" y="5840224"/>
            <a:ext cx="38987" cy="3897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5" name="Oval 289"/>
          <p:cNvSpPr>
            <a:spLocks noChangeAspect="1" noChangeArrowheads="1"/>
          </p:cNvSpPr>
          <p:nvPr/>
        </p:nvSpPr>
        <p:spPr bwMode="auto">
          <a:xfrm>
            <a:off x="7140587" y="5415622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6" name="Oval 247"/>
          <p:cNvSpPr>
            <a:spLocks noChangeAspect="1" noChangeArrowheads="1"/>
          </p:cNvSpPr>
          <p:nvPr/>
        </p:nvSpPr>
        <p:spPr bwMode="auto">
          <a:xfrm>
            <a:off x="6000016" y="4092057"/>
            <a:ext cx="36934" cy="36921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7" name="Oval 261"/>
          <p:cNvSpPr>
            <a:spLocks noChangeAspect="1" noChangeArrowheads="1"/>
          </p:cNvSpPr>
          <p:nvPr/>
        </p:nvSpPr>
        <p:spPr bwMode="auto">
          <a:xfrm>
            <a:off x="6170321" y="4579909"/>
            <a:ext cx="38986" cy="36921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8" name="Oval 262"/>
          <p:cNvSpPr>
            <a:spLocks noChangeAspect="1" noChangeArrowheads="1"/>
          </p:cNvSpPr>
          <p:nvPr/>
        </p:nvSpPr>
        <p:spPr bwMode="auto">
          <a:xfrm>
            <a:off x="6277018" y="4077699"/>
            <a:ext cx="36934" cy="36921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19" name="Oval 263"/>
          <p:cNvSpPr>
            <a:spLocks noChangeAspect="1" noChangeArrowheads="1"/>
          </p:cNvSpPr>
          <p:nvPr/>
        </p:nvSpPr>
        <p:spPr bwMode="auto">
          <a:xfrm>
            <a:off x="6383715" y="3356182"/>
            <a:ext cx="36934" cy="38972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20" name="Oval 265"/>
          <p:cNvSpPr>
            <a:spLocks noChangeAspect="1" noChangeArrowheads="1"/>
          </p:cNvSpPr>
          <p:nvPr/>
        </p:nvSpPr>
        <p:spPr bwMode="auto">
          <a:xfrm>
            <a:off x="5636835" y="3439784"/>
            <a:ext cx="38986" cy="38972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21" name="Oval 266"/>
          <p:cNvSpPr>
            <a:spLocks noChangeAspect="1" noChangeArrowheads="1"/>
          </p:cNvSpPr>
          <p:nvPr/>
        </p:nvSpPr>
        <p:spPr bwMode="auto">
          <a:xfrm>
            <a:off x="5532189" y="3866428"/>
            <a:ext cx="36934" cy="36921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22" name="Oval 277"/>
          <p:cNvSpPr>
            <a:spLocks noChangeAspect="1" noChangeArrowheads="1"/>
          </p:cNvSpPr>
          <p:nvPr/>
        </p:nvSpPr>
        <p:spPr bwMode="auto">
          <a:xfrm>
            <a:off x="5850229" y="3189540"/>
            <a:ext cx="38986" cy="36921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23" name="Text Box 292"/>
          <p:cNvSpPr txBox="1">
            <a:spLocks noChangeAspect="1" noChangeArrowheads="1"/>
          </p:cNvSpPr>
          <p:nvPr/>
        </p:nvSpPr>
        <p:spPr bwMode="auto">
          <a:xfrm>
            <a:off x="5048250" y="2528440"/>
            <a:ext cx="1809750" cy="36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800" b="1" dirty="0" smtClean="0">
                <a:solidFill>
                  <a:srgbClr val="0000FF"/>
                </a:solidFill>
                <a:latin typeface="Verdana" pitchFamily="34" charset="0"/>
              </a:rPr>
              <a:t>human</a:t>
            </a:r>
            <a:endParaRPr lang="en-US" altLang="ko-KR" sz="1800" b="1" dirty="0">
              <a:solidFill>
                <a:srgbClr val="0000FF"/>
              </a:solidFill>
              <a:latin typeface="Verdana" pitchFamily="34" charset="0"/>
            </a:endParaRPr>
          </a:p>
        </p:txBody>
      </p:sp>
      <p:grpSp>
        <p:nvGrpSpPr>
          <p:cNvPr id="24" name="Group 61"/>
          <p:cNvGrpSpPr>
            <a:grpSpLocks/>
          </p:cNvGrpSpPr>
          <p:nvPr/>
        </p:nvGrpSpPr>
        <p:grpSpPr bwMode="auto">
          <a:xfrm>
            <a:off x="5706764" y="2588915"/>
            <a:ext cx="3278187" cy="3144837"/>
            <a:chOff x="3437" y="1105"/>
            <a:chExt cx="2065" cy="1981"/>
          </a:xfrm>
        </p:grpSpPr>
        <p:sp>
          <p:nvSpPr>
            <p:cNvPr id="25" name="Line 244"/>
            <p:cNvSpPr>
              <a:spLocks noChangeAspect="1" noChangeShapeType="1"/>
            </p:cNvSpPr>
            <p:nvPr/>
          </p:nvSpPr>
          <p:spPr bwMode="auto">
            <a:xfrm>
              <a:off x="3437" y="2137"/>
              <a:ext cx="206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245"/>
            <p:cNvSpPr>
              <a:spLocks noChangeAspect="1" noChangeShapeType="1"/>
            </p:cNvSpPr>
            <p:nvPr/>
          </p:nvSpPr>
          <p:spPr bwMode="auto">
            <a:xfrm flipV="1">
              <a:off x="4471" y="1105"/>
              <a:ext cx="0" cy="19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Oval 263"/>
          <p:cNvSpPr>
            <a:spLocks noChangeAspect="1" noChangeArrowheads="1"/>
          </p:cNvSpPr>
          <p:nvPr/>
        </p:nvSpPr>
        <p:spPr bwMode="auto">
          <a:xfrm>
            <a:off x="6564381" y="3592184"/>
            <a:ext cx="36934" cy="38972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28" name="Oval 263"/>
          <p:cNvSpPr>
            <a:spLocks noChangeAspect="1" noChangeArrowheads="1"/>
          </p:cNvSpPr>
          <p:nvPr/>
        </p:nvSpPr>
        <p:spPr bwMode="auto">
          <a:xfrm>
            <a:off x="5870748" y="4825297"/>
            <a:ext cx="36934" cy="3897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29" name="Oval 263"/>
          <p:cNvSpPr>
            <a:spLocks noChangeAspect="1" noChangeArrowheads="1"/>
          </p:cNvSpPr>
          <p:nvPr/>
        </p:nvSpPr>
        <p:spPr bwMode="auto">
          <a:xfrm>
            <a:off x="6313952" y="3231015"/>
            <a:ext cx="36934" cy="38972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0" name="Oval 263"/>
          <p:cNvSpPr>
            <a:spLocks noChangeAspect="1" noChangeArrowheads="1"/>
          </p:cNvSpPr>
          <p:nvPr/>
        </p:nvSpPr>
        <p:spPr bwMode="auto">
          <a:xfrm>
            <a:off x="6677515" y="3965782"/>
            <a:ext cx="36934" cy="38972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1" name="Oval 257"/>
          <p:cNvSpPr>
            <a:spLocks noChangeAspect="1" noChangeArrowheads="1"/>
          </p:cNvSpPr>
          <p:nvPr/>
        </p:nvSpPr>
        <p:spPr bwMode="auto">
          <a:xfrm>
            <a:off x="5915515" y="5211110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2" name="Oval 257"/>
          <p:cNvSpPr>
            <a:spLocks noChangeAspect="1" noChangeArrowheads="1"/>
          </p:cNvSpPr>
          <p:nvPr/>
        </p:nvSpPr>
        <p:spPr bwMode="auto">
          <a:xfrm>
            <a:off x="6067915" y="5363510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3" name="Oval 257"/>
          <p:cNvSpPr>
            <a:spLocks noChangeAspect="1" noChangeArrowheads="1"/>
          </p:cNvSpPr>
          <p:nvPr/>
        </p:nvSpPr>
        <p:spPr bwMode="auto">
          <a:xfrm>
            <a:off x="6030980" y="5626575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4" name="Oval 257"/>
          <p:cNvSpPr>
            <a:spLocks noChangeAspect="1" noChangeArrowheads="1"/>
          </p:cNvSpPr>
          <p:nvPr/>
        </p:nvSpPr>
        <p:spPr bwMode="auto">
          <a:xfrm>
            <a:off x="6640580" y="5053897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5" name="Oval 257"/>
          <p:cNvSpPr>
            <a:spLocks noChangeAspect="1" noChangeArrowheads="1"/>
          </p:cNvSpPr>
          <p:nvPr/>
        </p:nvSpPr>
        <p:spPr bwMode="auto">
          <a:xfrm>
            <a:off x="7021580" y="3453697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6" name="Oval 257"/>
          <p:cNvSpPr>
            <a:spLocks noChangeAspect="1" noChangeArrowheads="1"/>
          </p:cNvSpPr>
          <p:nvPr/>
        </p:nvSpPr>
        <p:spPr bwMode="auto">
          <a:xfrm>
            <a:off x="7173980" y="3645375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7" name="Oval 257"/>
          <p:cNvSpPr>
            <a:spLocks noChangeAspect="1" noChangeArrowheads="1"/>
          </p:cNvSpPr>
          <p:nvPr/>
        </p:nvSpPr>
        <p:spPr bwMode="auto">
          <a:xfrm>
            <a:off x="7859780" y="3797775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8" name="Oval 257"/>
          <p:cNvSpPr>
            <a:spLocks noChangeAspect="1" noChangeArrowheads="1"/>
          </p:cNvSpPr>
          <p:nvPr/>
        </p:nvSpPr>
        <p:spPr bwMode="auto">
          <a:xfrm>
            <a:off x="8469380" y="3529897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39" name="Oval 257"/>
          <p:cNvSpPr>
            <a:spLocks noChangeAspect="1" noChangeArrowheads="1"/>
          </p:cNvSpPr>
          <p:nvPr/>
        </p:nvSpPr>
        <p:spPr bwMode="auto">
          <a:xfrm>
            <a:off x="8125315" y="3225097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40" name="Oval 257"/>
          <p:cNvSpPr>
            <a:spLocks noChangeAspect="1" noChangeArrowheads="1"/>
          </p:cNvSpPr>
          <p:nvPr/>
        </p:nvSpPr>
        <p:spPr bwMode="auto">
          <a:xfrm>
            <a:off x="8353915" y="2920297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41" name="Oval 257"/>
          <p:cNvSpPr>
            <a:spLocks noChangeAspect="1" noChangeArrowheads="1"/>
          </p:cNvSpPr>
          <p:nvPr/>
        </p:nvSpPr>
        <p:spPr bwMode="auto">
          <a:xfrm>
            <a:off x="7744315" y="3035775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42" name="Oval 257"/>
          <p:cNvSpPr>
            <a:spLocks noChangeAspect="1" noChangeArrowheads="1"/>
          </p:cNvSpPr>
          <p:nvPr/>
        </p:nvSpPr>
        <p:spPr bwMode="auto">
          <a:xfrm>
            <a:off x="8430115" y="3950175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43" name="Oval 263"/>
          <p:cNvSpPr>
            <a:spLocks noChangeAspect="1" noChangeArrowheads="1"/>
          </p:cNvSpPr>
          <p:nvPr/>
        </p:nvSpPr>
        <p:spPr bwMode="auto">
          <a:xfrm>
            <a:off x="6601315" y="2822782"/>
            <a:ext cx="36934" cy="38972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cxnSp>
        <p:nvCxnSpPr>
          <p:cNvPr id="45" name="직선 연결선 44"/>
          <p:cNvCxnSpPr>
            <a:stCxn id="139" idx="3"/>
            <a:endCxn id="52" idx="2"/>
          </p:cNvCxnSpPr>
          <p:nvPr/>
        </p:nvCxnSpPr>
        <p:spPr bwMode="auto">
          <a:xfrm>
            <a:off x="3886200" y="2854325"/>
            <a:ext cx="2971800" cy="34895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Oval 284"/>
          <p:cNvSpPr>
            <a:spLocks noChangeAspect="1" noChangeArrowheads="1"/>
          </p:cNvSpPr>
          <p:nvPr/>
        </p:nvSpPr>
        <p:spPr bwMode="auto">
          <a:xfrm flipV="1">
            <a:off x="6858000" y="3163590"/>
            <a:ext cx="76200" cy="79375"/>
          </a:xfrm>
          <a:prstGeom prst="ellipse">
            <a:avLst/>
          </a:prstGeom>
          <a:solidFill>
            <a:srgbClr val="800080"/>
          </a:solidFill>
          <a:ln w="9525">
            <a:solidFill>
              <a:srgbClr val="800080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l"/>
            <a:endParaRPr lang="ko-KR" altLang="ko-KR" sz="12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6705600" y="2785765"/>
            <a:ext cx="457200" cy="274638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800080"/>
                </a:solidFill>
                <a:latin typeface="Verdana" pitchFamily="34" charset="0"/>
              </a:rPr>
              <a:t>?</a:t>
            </a:r>
            <a:endParaRPr lang="en-US" altLang="ko-KR" sz="1800" b="1" dirty="0">
              <a:solidFill>
                <a:srgbClr val="80008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5551" y="19050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Decision boundary</a:t>
            </a:r>
            <a:endParaRPr lang="ko-KR" altLang="en-US" sz="1600" b="1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38" name="Picture 4" descr="crop_00060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1974850"/>
            <a:ext cx="857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5" descr="HOGcrop_00060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974850"/>
            <a:ext cx="1025525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 descr="crop00102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566" y="3962400"/>
            <a:ext cx="857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7" descr="HOGcrop001027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166" y="3962400"/>
            <a:ext cx="1023938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8" descr="crop001083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41775"/>
            <a:ext cx="857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9" descr="HOGcrop001083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041775"/>
            <a:ext cx="1023938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직선 연결선 56"/>
          <p:cNvCxnSpPr>
            <a:stCxn id="143" idx="3"/>
            <a:endCxn id="20" idx="3"/>
          </p:cNvCxnSpPr>
          <p:nvPr/>
        </p:nvCxnSpPr>
        <p:spPr bwMode="auto">
          <a:xfrm flipV="1">
            <a:off x="2471738" y="3473049"/>
            <a:ext cx="3170806" cy="144661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/>
          <p:cNvCxnSpPr>
            <a:stCxn id="141" idx="3"/>
            <a:endCxn id="27" idx="1"/>
          </p:cNvCxnSpPr>
          <p:nvPr/>
        </p:nvCxnSpPr>
        <p:spPr bwMode="auto">
          <a:xfrm flipV="1">
            <a:off x="5055104" y="3597891"/>
            <a:ext cx="1514686" cy="1242397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Oval 257"/>
          <p:cNvSpPr>
            <a:spLocks noChangeAspect="1" noChangeArrowheads="1"/>
          </p:cNvSpPr>
          <p:nvPr/>
        </p:nvSpPr>
        <p:spPr bwMode="auto">
          <a:xfrm>
            <a:off x="7119256" y="2836906"/>
            <a:ext cx="36935" cy="3692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ko-KR" altLang="ko-KR" sz="180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46" name="자유형 45"/>
          <p:cNvSpPr/>
          <p:nvPr/>
        </p:nvSpPr>
        <p:spPr>
          <a:xfrm>
            <a:off x="5431971" y="2438400"/>
            <a:ext cx="1654704" cy="2024743"/>
          </a:xfrm>
          <a:custGeom>
            <a:avLst/>
            <a:gdLst>
              <a:gd name="connsiteX0" fmla="*/ 1306286 w 1654704"/>
              <a:gd name="connsiteY0" fmla="*/ 0 h 2024743"/>
              <a:gd name="connsiteX1" fmla="*/ 1654629 w 1654704"/>
              <a:gd name="connsiteY1" fmla="*/ 685800 h 2024743"/>
              <a:gd name="connsiteX2" fmla="*/ 1338943 w 1654704"/>
              <a:gd name="connsiteY2" fmla="*/ 1153886 h 2024743"/>
              <a:gd name="connsiteX3" fmla="*/ 1469572 w 1654704"/>
              <a:gd name="connsiteY3" fmla="*/ 1676400 h 2024743"/>
              <a:gd name="connsiteX4" fmla="*/ 0 w 1654704"/>
              <a:gd name="connsiteY4" fmla="*/ 2024743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704" h="2024743">
                <a:moveTo>
                  <a:pt x="1306286" y="0"/>
                </a:moveTo>
                <a:cubicBezTo>
                  <a:pt x="1477736" y="246743"/>
                  <a:pt x="1649186" y="493486"/>
                  <a:pt x="1654629" y="685800"/>
                </a:cubicBezTo>
                <a:cubicBezTo>
                  <a:pt x="1660072" y="878114"/>
                  <a:pt x="1369786" y="988786"/>
                  <a:pt x="1338943" y="1153886"/>
                </a:cubicBezTo>
                <a:cubicBezTo>
                  <a:pt x="1308100" y="1318986"/>
                  <a:pt x="1692729" y="1531257"/>
                  <a:pt x="1469572" y="1676400"/>
                </a:cubicBezTo>
                <a:cubicBezTo>
                  <a:pt x="1246415" y="1821543"/>
                  <a:pt x="286657" y="1959429"/>
                  <a:pt x="0" y="2024743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D534-EAF5-7340-9EBE-DE4DF80614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28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(Object)</a:t>
            </a:r>
            <a:r>
              <a:rPr lang="en-US" altLang="ko-KR" dirty="0"/>
              <a:t> </a:t>
            </a:r>
            <a:r>
              <a:rPr lang="en-US" altLang="ko-KR" dirty="0" smtClean="0"/>
              <a:t>classification framework</a:t>
            </a:r>
            <a:endParaRPr lang="ko-KR" altLang="en-US" dirty="0"/>
          </a:p>
        </p:txBody>
      </p:sp>
      <p:graphicFrame>
        <p:nvGraphicFramePr>
          <p:cNvPr id="12" name="Table 9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22318"/>
              </p:ext>
            </p:extLst>
          </p:nvPr>
        </p:nvGraphicFramePr>
        <p:xfrm>
          <a:off x="4774484" y="1406370"/>
          <a:ext cx="171450" cy="430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"/>
              </a:tblGrid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rot="5400000">
            <a:off x="3438147" y="2725322"/>
            <a:ext cx="346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R</a:t>
            </a:r>
            <a:r>
              <a:rPr lang="en-US" sz="2000" b="1" dirty="0" smtClean="0"/>
              <a:t>epresentation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1730960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Image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4401" y="5202689"/>
            <a:ext cx="23622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n</a:t>
            </a:r>
            <a:r>
              <a:rPr lang="en-US" altLang="ko-KR" sz="1400" dirty="0"/>
              <a:t>-D</a:t>
            </a:r>
            <a:r>
              <a:rPr lang="en-US" sz="1400" dirty="0" smtClean="0"/>
              <a:t> data (e.g., n = 320*240)</a:t>
            </a:r>
            <a:endParaRPr lang="en-US" sz="1400" dirty="0"/>
          </a:p>
        </p:txBody>
      </p:sp>
      <p:cxnSp>
        <p:nvCxnSpPr>
          <p:cNvPr id="16" name="Straight Connector 306"/>
          <p:cNvCxnSpPr/>
          <p:nvPr/>
        </p:nvCxnSpPr>
        <p:spPr>
          <a:xfrm flipV="1">
            <a:off x="914400" y="5194145"/>
            <a:ext cx="2362200" cy="17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05006" y="1923319"/>
            <a:ext cx="20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Semantic labels</a:t>
            </a:r>
          </a:p>
        </p:txBody>
      </p:sp>
      <p:cxnSp>
        <p:nvCxnSpPr>
          <p:cNvPr id="19" name="직선 화살표 연결선 18"/>
          <p:cNvCxnSpPr>
            <a:stCxn id="83" idx="3"/>
            <a:endCxn id="12" idx="1"/>
          </p:cNvCxnSpPr>
          <p:nvPr/>
        </p:nvCxnSpPr>
        <p:spPr>
          <a:xfrm>
            <a:off x="3124200" y="3560577"/>
            <a:ext cx="1650284" cy="16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3"/>
          </p:cNvCxnSpPr>
          <p:nvPr/>
        </p:nvCxnSpPr>
        <p:spPr>
          <a:xfrm flipV="1">
            <a:off x="4945934" y="3556025"/>
            <a:ext cx="1459072" cy="471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09741" y="3188686"/>
            <a:ext cx="102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Classifier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grpSp>
        <p:nvGrpSpPr>
          <p:cNvPr id="33" name="그룹 32"/>
          <p:cNvGrpSpPr>
            <a:grpSpLocks noChangeAspect="1"/>
          </p:cNvGrpSpPr>
          <p:nvPr/>
        </p:nvGrpSpPr>
        <p:grpSpPr>
          <a:xfrm>
            <a:off x="5229855" y="3685847"/>
            <a:ext cx="880927" cy="1076787"/>
            <a:chOff x="253590" y="370867"/>
            <a:chExt cx="2566835" cy="2353150"/>
          </a:xfrm>
        </p:grpSpPr>
        <p:grpSp>
          <p:nvGrpSpPr>
            <p:cNvPr id="34" name="그룹 49"/>
            <p:cNvGrpSpPr>
              <a:grpSpLocks noChangeAspect="1"/>
            </p:cNvGrpSpPr>
            <p:nvPr/>
          </p:nvGrpSpPr>
          <p:grpSpPr>
            <a:xfrm>
              <a:off x="282816" y="370867"/>
              <a:ext cx="2537609" cy="2353150"/>
              <a:chOff x="4998789" y="3308350"/>
              <a:chExt cx="3452762" cy="3201780"/>
            </a:xfrm>
          </p:grpSpPr>
          <p:sp>
            <p:nvSpPr>
              <p:cNvPr id="44" name="Oval 249"/>
              <p:cNvSpPr>
                <a:spLocks noChangeAspect="1" noChangeArrowheads="1"/>
              </p:cNvSpPr>
              <p:nvPr/>
            </p:nvSpPr>
            <p:spPr bwMode="auto">
              <a:xfrm>
                <a:off x="7407451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5" name="Oval 254"/>
              <p:cNvSpPr>
                <a:spLocks noChangeAspect="1" noChangeArrowheads="1"/>
              </p:cNvSpPr>
              <p:nvPr/>
            </p:nvSpPr>
            <p:spPr bwMode="auto">
              <a:xfrm>
                <a:off x="7620854" y="6348383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6" name="Oval 255"/>
              <p:cNvSpPr>
                <a:spLocks noChangeAspect="1" noChangeArrowheads="1"/>
              </p:cNvSpPr>
              <p:nvPr/>
            </p:nvSpPr>
            <p:spPr bwMode="auto">
              <a:xfrm>
                <a:off x="7419762" y="6471156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7" name="Oval 256"/>
              <p:cNvSpPr>
                <a:spLocks noChangeAspect="1" noChangeArrowheads="1"/>
              </p:cNvSpPr>
              <p:nvPr/>
            </p:nvSpPr>
            <p:spPr bwMode="auto">
              <a:xfrm>
                <a:off x="6927293" y="6416073"/>
                <a:ext cx="36935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8" name="Oval 257"/>
              <p:cNvSpPr>
                <a:spLocks noChangeAspect="1" noChangeArrowheads="1"/>
              </p:cNvSpPr>
              <p:nvPr/>
            </p:nvSpPr>
            <p:spPr bwMode="auto">
              <a:xfrm>
                <a:off x="6927293" y="57781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9" name="Oval 258"/>
              <p:cNvSpPr>
                <a:spLocks noChangeAspect="1" noChangeArrowheads="1"/>
              </p:cNvSpPr>
              <p:nvPr/>
            </p:nvSpPr>
            <p:spPr bwMode="auto">
              <a:xfrm>
                <a:off x="7846570" y="5991471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0" name="Oval 259"/>
              <p:cNvSpPr>
                <a:spLocks noChangeAspect="1" noChangeArrowheads="1"/>
              </p:cNvSpPr>
              <p:nvPr/>
            </p:nvSpPr>
            <p:spPr bwMode="auto">
              <a:xfrm>
                <a:off x="7419762" y="5671482"/>
                <a:ext cx="38987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1" name="Oval 260"/>
              <p:cNvSpPr>
                <a:spLocks noChangeAspect="1" noChangeArrowheads="1"/>
              </p:cNvSpPr>
              <p:nvPr/>
            </p:nvSpPr>
            <p:spPr bwMode="auto">
              <a:xfrm>
                <a:off x="7138644" y="6096084"/>
                <a:ext cx="38987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2" name="Oval 267"/>
              <p:cNvSpPr>
                <a:spLocks noChangeAspect="1" noChangeArrowheads="1"/>
              </p:cNvSpPr>
              <p:nvPr/>
            </p:nvSpPr>
            <p:spPr bwMode="auto">
              <a:xfrm>
                <a:off x="8141609" y="6285108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3" name="Oval 289"/>
              <p:cNvSpPr>
                <a:spLocks noChangeAspect="1" noChangeArrowheads="1"/>
              </p:cNvSpPr>
              <p:nvPr/>
            </p:nvSpPr>
            <p:spPr bwMode="auto">
              <a:xfrm>
                <a:off x="6607187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4" name="Oval 247"/>
              <p:cNvSpPr>
                <a:spLocks noChangeAspect="1" noChangeArrowheads="1"/>
              </p:cNvSpPr>
              <p:nvPr/>
            </p:nvSpPr>
            <p:spPr bwMode="auto">
              <a:xfrm>
                <a:off x="5466616" y="4811492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5" name="Oval 261"/>
              <p:cNvSpPr>
                <a:spLocks noChangeAspect="1" noChangeArrowheads="1"/>
              </p:cNvSpPr>
              <p:nvPr/>
            </p:nvSpPr>
            <p:spPr bwMode="auto">
              <a:xfrm>
                <a:off x="5636921" y="5299344"/>
                <a:ext cx="38986" cy="36921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6" name="Oval 262"/>
              <p:cNvSpPr>
                <a:spLocks noChangeAspect="1" noChangeArrowheads="1"/>
              </p:cNvSpPr>
              <p:nvPr/>
            </p:nvSpPr>
            <p:spPr bwMode="auto">
              <a:xfrm>
                <a:off x="5743618" y="4797134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7" name="Oval 263"/>
              <p:cNvSpPr>
                <a:spLocks noChangeAspect="1" noChangeArrowheads="1"/>
              </p:cNvSpPr>
              <p:nvPr/>
            </p:nvSpPr>
            <p:spPr bwMode="auto">
              <a:xfrm>
                <a:off x="5850315" y="40756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8" name="Oval 265"/>
              <p:cNvSpPr>
                <a:spLocks noChangeAspect="1" noChangeArrowheads="1"/>
              </p:cNvSpPr>
              <p:nvPr/>
            </p:nvSpPr>
            <p:spPr bwMode="auto">
              <a:xfrm>
                <a:off x="5103435" y="4159219"/>
                <a:ext cx="38986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9" name="Oval 266"/>
              <p:cNvSpPr>
                <a:spLocks noChangeAspect="1" noChangeArrowheads="1"/>
              </p:cNvSpPr>
              <p:nvPr/>
            </p:nvSpPr>
            <p:spPr bwMode="auto">
              <a:xfrm>
                <a:off x="4998789" y="4585863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0" name="Oval 277"/>
              <p:cNvSpPr>
                <a:spLocks noChangeAspect="1" noChangeArrowheads="1"/>
              </p:cNvSpPr>
              <p:nvPr/>
            </p:nvSpPr>
            <p:spPr bwMode="auto">
              <a:xfrm>
                <a:off x="5316829" y="3908975"/>
                <a:ext cx="38986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grpSp>
            <p:nvGrpSpPr>
              <p:cNvPr id="62" name="Group 61"/>
              <p:cNvGrpSpPr>
                <a:grpSpLocks/>
              </p:cNvGrpSpPr>
              <p:nvPr/>
            </p:nvGrpSpPr>
            <p:grpSpPr bwMode="auto">
              <a:xfrm>
                <a:off x="5173364" y="3308350"/>
                <a:ext cx="3278187" cy="3144837"/>
                <a:chOff x="3437" y="1105"/>
                <a:chExt cx="2065" cy="1981"/>
              </a:xfrm>
            </p:grpSpPr>
            <p:sp>
              <p:nvSpPr>
                <p:cNvPr id="80" name="Line 244"/>
                <p:cNvSpPr>
                  <a:spLocks noChangeAspect="1" noChangeShapeType="1"/>
                </p:cNvSpPr>
                <p:nvPr/>
              </p:nvSpPr>
              <p:spPr bwMode="auto">
                <a:xfrm>
                  <a:off x="3437" y="2137"/>
                  <a:ext cx="206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  <p:sp>
              <p:nvSpPr>
                <p:cNvPr id="81" name="Line 24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71" y="1105"/>
                  <a:ext cx="0" cy="19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</p:grpSp>
          <p:sp>
            <p:nvSpPr>
              <p:cNvPr id="63" name="Oval 263"/>
              <p:cNvSpPr>
                <a:spLocks noChangeAspect="1" noChangeArrowheads="1"/>
              </p:cNvSpPr>
              <p:nvPr/>
            </p:nvSpPr>
            <p:spPr bwMode="auto">
              <a:xfrm>
                <a:off x="6030981" y="4311619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4" name="Oval 263"/>
              <p:cNvSpPr>
                <a:spLocks noChangeAspect="1" noChangeArrowheads="1"/>
              </p:cNvSpPr>
              <p:nvPr/>
            </p:nvSpPr>
            <p:spPr bwMode="auto">
              <a:xfrm>
                <a:off x="5337348" y="5544732"/>
                <a:ext cx="36934" cy="3897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5" name="Oval 263"/>
              <p:cNvSpPr>
                <a:spLocks noChangeAspect="1" noChangeArrowheads="1"/>
              </p:cNvSpPr>
              <p:nvPr/>
            </p:nvSpPr>
            <p:spPr bwMode="auto">
              <a:xfrm>
                <a:off x="5780552" y="395045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6" name="Oval 263"/>
              <p:cNvSpPr>
                <a:spLocks noChangeAspect="1" noChangeArrowheads="1"/>
              </p:cNvSpPr>
              <p:nvPr/>
            </p:nvSpPr>
            <p:spPr bwMode="auto">
              <a:xfrm>
                <a:off x="6144115" y="46852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7" name="Oval 257"/>
              <p:cNvSpPr>
                <a:spLocks noChangeAspect="1" noChangeArrowheads="1"/>
              </p:cNvSpPr>
              <p:nvPr/>
            </p:nvSpPr>
            <p:spPr bwMode="auto">
              <a:xfrm>
                <a:off x="5382115" y="59305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8" name="Oval 257"/>
              <p:cNvSpPr>
                <a:spLocks noChangeAspect="1" noChangeArrowheads="1"/>
              </p:cNvSpPr>
              <p:nvPr/>
            </p:nvSpPr>
            <p:spPr bwMode="auto">
              <a:xfrm>
                <a:off x="5534515" y="60829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9" name="Oval 257"/>
              <p:cNvSpPr>
                <a:spLocks noChangeAspect="1" noChangeArrowheads="1"/>
              </p:cNvSpPr>
              <p:nvPr/>
            </p:nvSpPr>
            <p:spPr bwMode="auto">
              <a:xfrm>
                <a:off x="5497580" y="63460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0" name="Oval 257"/>
              <p:cNvSpPr>
                <a:spLocks noChangeAspect="1" noChangeArrowheads="1"/>
              </p:cNvSpPr>
              <p:nvPr/>
            </p:nvSpPr>
            <p:spPr bwMode="auto">
              <a:xfrm>
                <a:off x="6107180" y="5773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1" name="Oval 257"/>
              <p:cNvSpPr>
                <a:spLocks noChangeAspect="1" noChangeArrowheads="1"/>
              </p:cNvSpPr>
              <p:nvPr/>
            </p:nvSpPr>
            <p:spPr bwMode="auto">
              <a:xfrm>
                <a:off x="6488180" y="41731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2" name="Oval 257"/>
              <p:cNvSpPr>
                <a:spLocks noChangeAspect="1" noChangeArrowheads="1"/>
              </p:cNvSpPr>
              <p:nvPr/>
            </p:nvSpPr>
            <p:spPr bwMode="auto">
              <a:xfrm>
                <a:off x="6640580" y="43648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3" name="Oval 257"/>
              <p:cNvSpPr>
                <a:spLocks noChangeAspect="1" noChangeArrowheads="1"/>
              </p:cNvSpPr>
              <p:nvPr/>
            </p:nvSpPr>
            <p:spPr bwMode="auto">
              <a:xfrm>
                <a:off x="7326380" y="4517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4" name="Oval 257"/>
              <p:cNvSpPr>
                <a:spLocks noChangeAspect="1" noChangeArrowheads="1"/>
              </p:cNvSpPr>
              <p:nvPr/>
            </p:nvSpPr>
            <p:spPr bwMode="auto">
              <a:xfrm>
                <a:off x="7935980" y="4249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5" name="Oval 257"/>
              <p:cNvSpPr>
                <a:spLocks noChangeAspect="1" noChangeArrowheads="1"/>
              </p:cNvSpPr>
              <p:nvPr/>
            </p:nvSpPr>
            <p:spPr bwMode="auto">
              <a:xfrm>
                <a:off x="7591915" y="39445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6" name="Oval 257"/>
              <p:cNvSpPr>
                <a:spLocks noChangeAspect="1" noChangeArrowheads="1"/>
              </p:cNvSpPr>
              <p:nvPr/>
            </p:nvSpPr>
            <p:spPr bwMode="auto">
              <a:xfrm>
                <a:off x="7820515" y="36397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7" name="Oval 257"/>
              <p:cNvSpPr>
                <a:spLocks noChangeAspect="1" noChangeArrowheads="1"/>
              </p:cNvSpPr>
              <p:nvPr/>
            </p:nvSpPr>
            <p:spPr bwMode="auto">
              <a:xfrm>
                <a:off x="7210915" y="3755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8" name="Oval 257"/>
              <p:cNvSpPr>
                <a:spLocks noChangeAspect="1" noChangeArrowheads="1"/>
              </p:cNvSpPr>
              <p:nvPr/>
            </p:nvSpPr>
            <p:spPr bwMode="auto">
              <a:xfrm>
                <a:off x="7896715" y="46696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9" name="Oval 263"/>
              <p:cNvSpPr>
                <a:spLocks noChangeAspect="1" noChangeArrowheads="1"/>
              </p:cNvSpPr>
              <p:nvPr/>
            </p:nvSpPr>
            <p:spPr bwMode="auto">
              <a:xfrm>
                <a:off x="6376212" y="382752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</p:grpSp>
        <p:sp>
          <p:nvSpPr>
            <p:cNvPr id="35" name="Oval 43"/>
            <p:cNvSpPr/>
            <p:nvPr/>
          </p:nvSpPr>
          <p:spPr>
            <a:xfrm>
              <a:off x="796466" y="1428174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44"/>
            <p:cNvSpPr/>
            <p:nvPr/>
          </p:nvSpPr>
          <p:spPr>
            <a:xfrm>
              <a:off x="1266770" y="7198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45"/>
            <p:cNvSpPr/>
            <p:nvPr/>
          </p:nvSpPr>
          <p:spPr>
            <a:xfrm>
              <a:off x="1006659" y="10766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Oval 46"/>
            <p:cNvSpPr/>
            <p:nvPr/>
          </p:nvSpPr>
          <p:spPr>
            <a:xfrm>
              <a:off x="724182" y="1800381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Oval 47"/>
            <p:cNvSpPr/>
            <p:nvPr/>
          </p:nvSpPr>
          <p:spPr>
            <a:xfrm>
              <a:off x="1343331" y="975249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Oval 48"/>
            <p:cNvSpPr/>
            <p:nvPr/>
          </p:nvSpPr>
          <p:spPr>
            <a:xfrm>
              <a:off x="1873767" y="665520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Freeform 49"/>
            <p:cNvSpPr/>
            <p:nvPr/>
          </p:nvSpPr>
          <p:spPr>
            <a:xfrm>
              <a:off x="253590" y="427716"/>
              <a:ext cx="1839557" cy="1473798"/>
            </a:xfrm>
            <a:custGeom>
              <a:avLst/>
              <a:gdLst>
                <a:gd name="connsiteX0" fmla="*/ 1839557 w 1839557"/>
                <a:gd name="connsiteY0" fmla="*/ 0 h 1473798"/>
                <a:gd name="connsiteX1" fmla="*/ 1264023 w 1839557"/>
                <a:gd name="connsiteY1" fmla="*/ 193638 h 1473798"/>
                <a:gd name="connsiteX2" fmla="*/ 1005840 w 1839557"/>
                <a:gd name="connsiteY2" fmla="*/ 699247 h 1473798"/>
                <a:gd name="connsiteX3" fmla="*/ 580913 w 1839557"/>
                <a:gd name="connsiteY3" fmla="*/ 1237129 h 1473798"/>
                <a:gd name="connsiteX4" fmla="*/ 0 w 1839557"/>
                <a:gd name="connsiteY4" fmla="*/ 1473798 h 14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557" h="1473798">
                  <a:moveTo>
                    <a:pt x="1839557" y="0"/>
                  </a:moveTo>
                  <a:cubicBezTo>
                    <a:pt x="1621266" y="38548"/>
                    <a:pt x="1402976" y="77097"/>
                    <a:pt x="1264023" y="193638"/>
                  </a:cubicBezTo>
                  <a:cubicBezTo>
                    <a:pt x="1125070" y="310179"/>
                    <a:pt x="1119692" y="525332"/>
                    <a:pt x="1005840" y="699247"/>
                  </a:cubicBezTo>
                  <a:cubicBezTo>
                    <a:pt x="891988" y="873162"/>
                    <a:pt x="748553" y="1108037"/>
                    <a:pt x="580913" y="1237129"/>
                  </a:cubicBezTo>
                  <a:cubicBezTo>
                    <a:pt x="413273" y="1366221"/>
                    <a:pt x="108473" y="1430767"/>
                    <a:pt x="0" y="1473798"/>
                  </a:cubicBez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Oval 51"/>
            <p:cNvSpPr/>
            <p:nvPr/>
          </p:nvSpPr>
          <p:spPr>
            <a:xfrm>
              <a:off x="498672" y="1974334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488161" y="2973243"/>
            <a:ext cx="102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Feature extraction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19599" y="5886082"/>
            <a:ext cx="1022129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k</a:t>
            </a:r>
            <a:r>
              <a:rPr lang="en-US" sz="1400" dirty="0" smtClean="0"/>
              <a:t>-D vector </a:t>
            </a:r>
            <a:br>
              <a:rPr lang="en-US" sz="1400" dirty="0" smtClean="0"/>
            </a:br>
            <a:r>
              <a:rPr lang="en-US" sz="1400" dirty="0" smtClean="0"/>
              <a:t>(e.g., 1000)</a:t>
            </a:r>
            <a:endParaRPr lang="en-US" sz="1400" dirty="0"/>
          </a:p>
        </p:txBody>
      </p:sp>
      <p:cxnSp>
        <p:nvCxnSpPr>
          <p:cNvPr id="85" name="Straight Connector 963"/>
          <p:cNvCxnSpPr/>
          <p:nvPr/>
        </p:nvCxnSpPr>
        <p:spPr>
          <a:xfrm>
            <a:off x="4471721" y="5886082"/>
            <a:ext cx="735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405006" y="5190035"/>
            <a:ext cx="273899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FF0000"/>
                </a:solidFill>
              </a:rPr>
              <a:t>s</a:t>
            </a:r>
            <a:r>
              <a:rPr lang="en-US" sz="1400" dirty="0" smtClean="0"/>
              <a:t> labels</a:t>
            </a:r>
            <a:r>
              <a:rPr lang="en-US" sz="1400" dirty="0"/>
              <a:t> </a:t>
            </a:r>
            <a:r>
              <a:rPr lang="en-US" sz="1400" dirty="0" smtClean="0"/>
              <a:t>(e.g., s = 2)</a:t>
            </a:r>
            <a:endParaRPr lang="en-US" sz="1400" dirty="0"/>
          </a:p>
        </p:txBody>
      </p:sp>
      <p:cxnSp>
        <p:nvCxnSpPr>
          <p:cNvPr id="88" name="Straight Connector 963"/>
          <p:cNvCxnSpPr/>
          <p:nvPr/>
        </p:nvCxnSpPr>
        <p:spPr>
          <a:xfrm>
            <a:off x="6405006" y="5190034"/>
            <a:ext cx="27389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6" descr="crop00102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25" y="2148348"/>
            <a:ext cx="1694675" cy="28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7" descr="HOGcrop00102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07" y="3664525"/>
            <a:ext cx="902110" cy="15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57406" y="2947680"/>
            <a:ext cx="2357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 smtClean="0">
                <a:solidFill>
                  <a:srgbClr val="0000FF"/>
                </a:solidFill>
                <a:latin typeface="+mn-lt"/>
              </a:rPr>
              <a:t>Human 0.9</a:t>
            </a:r>
            <a:r>
              <a:rPr lang="en-US" altLang="ko-KR" sz="2000" dirty="0" smtClean="0">
                <a:latin typeface="+mn-lt"/>
              </a:rPr>
              <a:t/>
            </a:r>
            <a:br>
              <a:rPr lang="en-US" altLang="ko-KR" sz="2000" dirty="0" smtClean="0">
                <a:latin typeface="+mn-lt"/>
              </a:rPr>
            </a:br>
            <a:r>
              <a:rPr lang="en-US" altLang="ko-KR" sz="2000" dirty="0" smtClean="0">
                <a:latin typeface="+mn-lt"/>
              </a:rPr>
              <a:t/>
            </a:r>
            <a:br>
              <a:rPr lang="en-US" altLang="ko-KR" sz="2000" dirty="0" smtClean="0">
                <a:latin typeface="+mn-lt"/>
              </a:rPr>
            </a:br>
            <a:r>
              <a:rPr lang="en-US" altLang="ko-KR" sz="2000" dirty="0" smtClean="0">
                <a:solidFill>
                  <a:srgbClr val="FF0000"/>
                </a:solidFill>
                <a:latin typeface="+mn-lt"/>
              </a:rPr>
              <a:t>Not-human 0.1</a:t>
            </a:r>
            <a:endParaRPr lang="ko-KR" altLang="en-US" sz="20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D534-EAF5-7340-9EBE-DE4DF80614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1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Video classification framework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600" y="2161846"/>
            <a:ext cx="3048000" cy="2438400"/>
            <a:chOff x="381000" y="1676400"/>
            <a:chExt cx="3048000" cy="24384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676400"/>
              <a:ext cx="2438400" cy="18288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28800"/>
              <a:ext cx="2438400" cy="18288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981200"/>
              <a:ext cx="2438400" cy="18288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133600"/>
              <a:ext cx="2438400" cy="18288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286000"/>
              <a:ext cx="2438400" cy="1828800"/>
            </a:xfrm>
            <a:prstGeom prst="rect">
              <a:avLst/>
            </a:prstGeom>
          </p:spPr>
        </p:pic>
      </p:grpSp>
      <p:graphicFrame>
        <p:nvGraphicFramePr>
          <p:cNvPr id="12" name="Table 9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27265"/>
              </p:ext>
            </p:extLst>
          </p:nvPr>
        </p:nvGraphicFramePr>
        <p:xfrm>
          <a:off x="4774484" y="1406370"/>
          <a:ext cx="171450" cy="430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"/>
              </a:tblGrid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/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26776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rot="5400000">
            <a:off x="3438147" y="2725322"/>
            <a:ext cx="346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R</a:t>
            </a:r>
            <a:r>
              <a:rPr lang="en-US" sz="2000" b="1" dirty="0" smtClean="0"/>
              <a:t>epresentation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730960"/>
            <a:ext cx="337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Video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211" y="5202689"/>
            <a:ext cx="398933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n*m</a:t>
            </a:r>
            <a:r>
              <a:rPr lang="en-US" altLang="ko-KR" sz="1400" dirty="0"/>
              <a:t>-D</a:t>
            </a:r>
            <a:r>
              <a:rPr lang="en-US" sz="1400" dirty="0" smtClean="0"/>
              <a:t> data (e.g., n = 320*240, m = 1000 frames)</a:t>
            </a:r>
            <a:endParaRPr lang="en-US" sz="1400" dirty="0"/>
          </a:p>
        </p:txBody>
      </p:sp>
      <p:cxnSp>
        <p:nvCxnSpPr>
          <p:cNvPr id="16" name="Straight Connector 306"/>
          <p:cNvCxnSpPr/>
          <p:nvPr/>
        </p:nvCxnSpPr>
        <p:spPr>
          <a:xfrm>
            <a:off x="11413" y="5194145"/>
            <a:ext cx="32651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05006" y="1923319"/>
            <a:ext cx="20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/>
              <a:t>Semantic labels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06" y="2619044"/>
            <a:ext cx="2622984" cy="187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/>
          <p:cNvCxnSpPr>
            <a:endCxn id="12" idx="1"/>
          </p:cNvCxnSpPr>
          <p:nvPr/>
        </p:nvCxnSpPr>
        <p:spPr>
          <a:xfrm>
            <a:off x="3276600" y="3556024"/>
            <a:ext cx="1497884" cy="471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3"/>
            <a:endCxn id="4099" idx="1"/>
          </p:cNvCxnSpPr>
          <p:nvPr/>
        </p:nvCxnSpPr>
        <p:spPr>
          <a:xfrm flipV="1">
            <a:off x="4945934" y="3556025"/>
            <a:ext cx="1459072" cy="471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09741" y="3188686"/>
            <a:ext cx="102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Classifier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grpSp>
        <p:nvGrpSpPr>
          <p:cNvPr id="33" name="그룹 32"/>
          <p:cNvGrpSpPr>
            <a:grpSpLocks noChangeAspect="1"/>
          </p:cNvGrpSpPr>
          <p:nvPr/>
        </p:nvGrpSpPr>
        <p:grpSpPr>
          <a:xfrm>
            <a:off x="5229855" y="3685847"/>
            <a:ext cx="880927" cy="1076787"/>
            <a:chOff x="253590" y="370867"/>
            <a:chExt cx="2566835" cy="2353150"/>
          </a:xfrm>
        </p:grpSpPr>
        <p:grpSp>
          <p:nvGrpSpPr>
            <p:cNvPr id="34" name="그룹 49"/>
            <p:cNvGrpSpPr>
              <a:grpSpLocks noChangeAspect="1"/>
            </p:cNvGrpSpPr>
            <p:nvPr/>
          </p:nvGrpSpPr>
          <p:grpSpPr>
            <a:xfrm>
              <a:off x="282816" y="370867"/>
              <a:ext cx="2537609" cy="2353150"/>
              <a:chOff x="4998789" y="3308350"/>
              <a:chExt cx="3452762" cy="3201780"/>
            </a:xfrm>
          </p:grpSpPr>
          <p:sp>
            <p:nvSpPr>
              <p:cNvPr id="44" name="Oval 249"/>
              <p:cNvSpPr>
                <a:spLocks noChangeAspect="1" noChangeArrowheads="1"/>
              </p:cNvSpPr>
              <p:nvPr/>
            </p:nvSpPr>
            <p:spPr bwMode="auto">
              <a:xfrm>
                <a:off x="7407451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5" name="Oval 254"/>
              <p:cNvSpPr>
                <a:spLocks noChangeAspect="1" noChangeArrowheads="1"/>
              </p:cNvSpPr>
              <p:nvPr/>
            </p:nvSpPr>
            <p:spPr bwMode="auto">
              <a:xfrm>
                <a:off x="7620854" y="6348383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6" name="Oval 255"/>
              <p:cNvSpPr>
                <a:spLocks noChangeAspect="1" noChangeArrowheads="1"/>
              </p:cNvSpPr>
              <p:nvPr/>
            </p:nvSpPr>
            <p:spPr bwMode="auto">
              <a:xfrm>
                <a:off x="7419762" y="6471156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7" name="Oval 256"/>
              <p:cNvSpPr>
                <a:spLocks noChangeAspect="1" noChangeArrowheads="1"/>
              </p:cNvSpPr>
              <p:nvPr/>
            </p:nvSpPr>
            <p:spPr bwMode="auto">
              <a:xfrm>
                <a:off x="6927293" y="6416073"/>
                <a:ext cx="36935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8" name="Oval 257"/>
              <p:cNvSpPr>
                <a:spLocks noChangeAspect="1" noChangeArrowheads="1"/>
              </p:cNvSpPr>
              <p:nvPr/>
            </p:nvSpPr>
            <p:spPr bwMode="auto">
              <a:xfrm>
                <a:off x="6927293" y="57781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49" name="Oval 258"/>
              <p:cNvSpPr>
                <a:spLocks noChangeAspect="1" noChangeArrowheads="1"/>
              </p:cNvSpPr>
              <p:nvPr/>
            </p:nvSpPr>
            <p:spPr bwMode="auto">
              <a:xfrm>
                <a:off x="7846570" y="5991471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0" name="Oval 259"/>
              <p:cNvSpPr>
                <a:spLocks noChangeAspect="1" noChangeArrowheads="1"/>
              </p:cNvSpPr>
              <p:nvPr/>
            </p:nvSpPr>
            <p:spPr bwMode="auto">
              <a:xfrm>
                <a:off x="7419762" y="5671482"/>
                <a:ext cx="38987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1" name="Oval 260"/>
              <p:cNvSpPr>
                <a:spLocks noChangeAspect="1" noChangeArrowheads="1"/>
              </p:cNvSpPr>
              <p:nvPr/>
            </p:nvSpPr>
            <p:spPr bwMode="auto">
              <a:xfrm>
                <a:off x="7138644" y="6096084"/>
                <a:ext cx="38987" cy="3897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2" name="Oval 267"/>
              <p:cNvSpPr>
                <a:spLocks noChangeAspect="1" noChangeArrowheads="1"/>
              </p:cNvSpPr>
              <p:nvPr/>
            </p:nvSpPr>
            <p:spPr bwMode="auto">
              <a:xfrm>
                <a:off x="8141609" y="6285108"/>
                <a:ext cx="38987" cy="38974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3" name="Oval 289"/>
              <p:cNvSpPr>
                <a:spLocks noChangeAspect="1" noChangeArrowheads="1"/>
              </p:cNvSpPr>
              <p:nvPr/>
            </p:nvSpPr>
            <p:spPr bwMode="auto">
              <a:xfrm>
                <a:off x="6607187" y="6135057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4" name="Oval 247"/>
              <p:cNvSpPr>
                <a:spLocks noChangeAspect="1" noChangeArrowheads="1"/>
              </p:cNvSpPr>
              <p:nvPr/>
            </p:nvSpPr>
            <p:spPr bwMode="auto">
              <a:xfrm>
                <a:off x="5466616" y="4811492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5" name="Oval 261"/>
              <p:cNvSpPr>
                <a:spLocks noChangeAspect="1" noChangeArrowheads="1"/>
              </p:cNvSpPr>
              <p:nvPr/>
            </p:nvSpPr>
            <p:spPr bwMode="auto">
              <a:xfrm>
                <a:off x="5636921" y="5299344"/>
                <a:ext cx="38986" cy="36921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6" name="Oval 262"/>
              <p:cNvSpPr>
                <a:spLocks noChangeAspect="1" noChangeArrowheads="1"/>
              </p:cNvSpPr>
              <p:nvPr/>
            </p:nvSpPr>
            <p:spPr bwMode="auto">
              <a:xfrm>
                <a:off x="5743618" y="4797134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7" name="Oval 263"/>
              <p:cNvSpPr>
                <a:spLocks noChangeAspect="1" noChangeArrowheads="1"/>
              </p:cNvSpPr>
              <p:nvPr/>
            </p:nvSpPr>
            <p:spPr bwMode="auto">
              <a:xfrm>
                <a:off x="5850315" y="40756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8" name="Oval 265"/>
              <p:cNvSpPr>
                <a:spLocks noChangeAspect="1" noChangeArrowheads="1"/>
              </p:cNvSpPr>
              <p:nvPr/>
            </p:nvSpPr>
            <p:spPr bwMode="auto">
              <a:xfrm>
                <a:off x="5103435" y="4159219"/>
                <a:ext cx="38986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59" name="Oval 266"/>
              <p:cNvSpPr>
                <a:spLocks noChangeAspect="1" noChangeArrowheads="1"/>
              </p:cNvSpPr>
              <p:nvPr/>
            </p:nvSpPr>
            <p:spPr bwMode="auto">
              <a:xfrm>
                <a:off x="4998789" y="4585863"/>
                <a:ext cx="36934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0" name="Oval 277"/>
              <p:cNvSpPr>
                <a:spLocks noChangeAspect="1" noChangeArrowheads="1"/>
              </p:cNvSpPr>
              <p:nvPr/>
            </p:nvSpPr>
            <p:spPr bwMode="auto">
              <a:xfrm>
                <a:off x="5316829" y="3908975"/>
                <a:ext cx="38986" cy="36921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grpSp>
            <p:nvGrpSpPr>
              <p:cNvPr id="62" name="Group 61"/>
              <p:cNvGrpSpPr>
                <a:grpSpLocks/>
              </p:cNvGrpSpPr>
              <p:nvPr/>
            </p:nvGrpSpPr>
            <p:grpSpPr bwMode="auto">
              <a:xfrm>
                <a:off x="5173364" y="3308350"/>
                <a:ext cx="3278187" cy="3144837"/>
                <a:chOff x="3437" y="1105"/>
                <a:chExt cx="2065" cy="1981"/>
              </a:xfrm>
            </p:grpSpPr>
            <p:sp>
              <p:nvSpPr>
                <p:cNvPr id="80" name="Line 244"/>
                <p:cNvSpPr>
                  <a:spLocks noChangeAspect="1" noChangeShapeType="1"/>
                </p:cNvSpPr>
                <p:nvPr/>
              </p:nvSpPr>
              <p:spPr bwMode="auto">
                <a:xfrm>
                  <a:off x="3437" y="2137"/>
                  <a:ext cx="206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  <p:sp>
              <p:nvSpPr>
                <p:cNvPr id="81" name="Line 24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71" y="1105"/>
                  <a:ext cx="0" cy="19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ko-KR" altLang="en-US" sz="2800"/>
                </a:p>
              </p:txBody>
            </p:sp>
          </p:grpSp>
          <p:sp>
            <p:nvSpPr>
              <p:cNvPr id="63" name="Oval 263"/>
              <p:cNvSpPr>
                <a:spLocks noChangeAspect="1" noChangeArrowheads="1"/>
              </p:cNvSpPr>
              <p:nvPr/>
            </p:nvSpPr>
            <p:spPr bwMode="auto">
              <a:xfrm>
                <a:off x="6030981" y="4311619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4" name="Oval 263"/>
              <p:cNvSpPr>
                <a:spLocks noChangeAspect="1" noChangeArrowheads="1"/>
              </p:cNvSpPr>
              <p:nvPr/>
            </p:nvSpPr>
            <p:spPr bwMode="auto">
              <a:xfrm>
                <a:off x="5337348" y="5544732"/>
                <a:ext cx="36934" cy="3897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5" name="Oval 263"/>
              <p:cNvSpPr>
                <a:spLocks noChangeAspect="1" noChangeArrowheads="1"/>
              </p:cNvSpPr>
              <p:nvPr/>
            </p:nvSpPr>
            <p:spPr bwMode="auto">
              <a:xfrm>
                <a:off x="5780552" y="395045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6" name="Oval 263"/>
              <p:cNvSpPr>
                <a:spLocks noChangeAspect="1" noChangeArrowheads="1"/>
              </p:cNvSpPr>
              <p:nvPr/>
            </p:nvSpPr>
            <p:spPr bwMode="auto">
              <a:xfrm>
                <a:off x="6144115" y="4685217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7" name="Oval 257"/>
              <p:cNvSpPr>
                <a:spLocks noChangeAspect="1" noChangeArrowheads="1"/>
              </p:cNvSpPr>
              <p:nvPr/>
            </p:nvSpPr>
            <p:spPr bwMode="auto">
              <a:xfrm>
                <a:off x="5382115" y="59305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8" name="Oval 257"/>
              <p:cNvSpPr>
                <a:spLocks noChangeAspect="1" noChangeArrowheads="1"/>
              </p:cNvSpPr>
              <p:nvPr/>
            </p:nvSpPr>
            <p:spPr bwMode="auto">
              <a:xfrm>
                <a:off x="5534515" y="6082945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69" name="Oval 257"/>
              <p:cNvSpPr>
                <a:spLocks noChangeAspect="1" noChangeArrowheads="1"/>
              </p:cNvSpPr>
              <p:nvPr/>
            </p:nvSpPr>
            <p:spPr bwMode="auto">
              <a:xfrm>
                <a:off x="5497580" y="63460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0" name="Oval 257"/>
              <p:cNvSpPr>
                <a:spLocks noChangeAspect="1" noChangeArrowheads="1"/>
              </p:cNvSpPr>
              <p:nvPr/>
            </p:nvSpPr>
            <p:spPr bwMode="auto">
              <a:xfrm>
                <a:off x="6107180" y="5773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1" name="Oval 257"/>
              <p:cNvSpPr>
                <a:spLocks noChangeAspect="1" noChangeArrowheads="1"/>
              </p:cNvSpPr>
              <p:nvPr/>
            </p:nvSpPr>
            <p:spPr bwMode="auto">
              <a:xfrm>
                <a:off x="6488180" y="41731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2" name="Oval 257"/>
              <p:cNvSpPr>
                <a:spLocks noChangeAspect="1" noChangeArrowheads="1"/>
              </p:cNvSpPr>
              <p:nvPr/>
            </p:nvSpPr>
            <p:spPr bwMode="auto">
              <a:xfrm>
                <a:off x="6640580" y="43648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3" name="Oval 257"/>
              <p:cNvSpPr>
                <a:spLocks noChangeAspect="1" noChangeArrowheads="1"/>
              </p:cNvSpPr>
              <p:nvPr/>
            </p:nvSpPr>
            <p:spPr bwMode="auto">
              <a:xfrm>
                <a:off x="7326380" y="4517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4" name="Oval 257"/>
              <p:cNvSpPr>
                <a:spLocks noChangeAspect="1" noChangeArrowheads="1"/>
              </p:cNvSpPr>
              <p:nvPr/>
            </p:nvSpPr>
            <p:spPr bwMode="auto">
              <a:xfrm>
                <a:off x="7935980" y="42493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5" name="Oval 257"/>
              <p:cNvSpPr>
                <a:spLocks noChangeAspect="1" noChangeArrowheads="1"/>
              </p:cNvSpPr>
              <p:nvPr/>
            </p:nvSpPr>
            <p:spPr bwMode="auto">
              <a:xfrm>
                <a:off x="7591915" y="39445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6" name="Oval 257"/>
              <p:cNvSpPr>
                <a:spLocks noChangeAspect="1" noChangeArrowheads="1"/>
              </p:cNvSpPr>
              <p:nvPr/>
            </p:nvSpPr>
            <p:spPr bwMode="auto">
              <a:xfrm>
                <a:off x="7820515" y="3639732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7" name="Oval 257"/>
              <p:cNvSpPr>
                <a:spLocks noChangeAspect="1" noChangeArrowheads="1"/>
              </p:cNvSpPr>
              <p:nvPr/>
            </p:nvSpPr>
            <p:spPr bwMode="auto">
              <a:xfrm>
                <a:off x="7210915" y="37552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8" name="Oval 257"/>
              <p:cNvSpPr>
                <a:spLocks noChangeAspect="1" noChangeArrowheads="1"/>
              </p:cNvSpPr>
              <p:nvPr/>
            </p:nvSpPr>
            <p:spPr bwMode="auto">
              <a:xfrm>
                <a:off x="7896715" y="4669610"/>
                <a:ext cx="36935" cy="36922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  <p:sp>
            <p:nvSpPr>
              <p:cNvPr id="79" name="Oval 263"/>
              <p:cNvSpPr>
                <a:spLocks noChangeAspect="1" noChangeArrowheads="1"/>
              </p:cNvSpPr>
              <p:nvPr/>
            </p:nvSpPr>
            <p:spPr bwMode="auto">
              <a:xfrm>
                <a:off x="6376212" y="3827520"/>
                <a:ext cx="36934" cy="38972"/>
              </a:xfrm>
              <a:prstGeom prst="ellipse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ko-KR" altLang="ko-KR" sz="1050">
                  <a:solidFill>
                    <a:schemeClr val="tx1"/>
                  </a:solidFill>
                  <a:latin typeface="굴림" pitchFamily="50" charset="-127"/>
                </a:endParaRPr>
              </a:p>
            </p:txBody>
          </p:sp>
        </p:grpSp>
        <p:sp>
          <p:nvSpPr>
            <p:cNvPr id="35" name="Oval 43"/>
            <p:cNvSpPr/>
            <p:nvPr/>
          </p:nvSpPr>
          <p:spPr>
            <a:xfrm>
              <a:off x="796466" y="1428174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44"/>
            <p:cNvSpPr/>
            <p:nvPr/>
          </p:nvSpPr>
          <p:spPr>
            <a:xfrm>
              <a:off x="1266770" y="7198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45"/>
            <p:cNvSpPr/>
            <p:nvPr/>
          </p:nvSpPr>
          <p:spPr>
            <a:xfrm>
              <a:off x="1006659" y="1076672"/>
              <a:ext cx="94669" cy="9466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Oval 46"/>
            <p:cNvSpPr/>
            <p:nvPr/>
          </p:nvSpPr>
          <p:spPr>
            <a:xfrm>
              <a:off x="724182" y="1800381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Oval 47"/>
            <p:cNvSpPr/>
            <p:nvPr/>
          </p:nvSpPr>
          <p:spPr>
            <a:xfrm>
              <a:off x="1343331" y="975249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Oval 48"/>
            <p:cNvSpPr/>
            <p:nvPr/>
          </p:nvSpPr>
          <p:spPr>
            <a:xfrm>
              <a:off x="1873767" y="665520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Freeform 49"/>
            <p:cNvSpPr/>
            <p:nvPr/>
          </p:nvSpPr>
          <p:spPr>
            <a:xfrm>
              <a:off x="253590" y="427716"/>
              <a:ext cx="1839557" cy="1473798"/>
            </a:xfrm>
            <a:custGeom>
              <a:avLst/>
              <a:gdLst>
                <a:gd name="connsiteX0" fmla="*/ 1839557 w 1839557"/>
                <a:gd name="connsiteY0" fmla="*/ 0 h 1473798"/>
                <a:gd name="connsiteX1" fmla="*/ 1264023 w 1839557"/>
                <a:gd name="connsiteY1" fmla="*/ 193638 h 1473798"/>
                <a:gd name="connsiteX2" fmla="*/ 1005840 w 1839557"/>
                <a:gd name="connsiteY2" fmla="*/ 699247 h 1473798"/>
                <a:gd name="connsiteX3" fmla="*/ 580913 w 1839557"/>
                <a:gd name="connsiteY3" fmla="*/ 1237129 h 1473798"/>
                <a:gd name="connsiteX4" fmla="*/ 0 w 1839557"/>
                <a:gd name="connsiteY4" fmla="*/ 1473798 h 14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557" h="1473798">
                  <a:moveTo>
                    <a:pt x="1839557" y="0"/>
                  </a:moveTo>
                  <a:cubicBezTo>
                    <a:pt x="1621266" y="38548"/>
                    <a:pt x="1402976" y="77097"/>
                    <a:pt x="1264023" y="193638"/>
                  </a:cubicBezTo>
                  <a:cubicBezTo>
                    <a:pt x="1125070" y="310179"/>
                    <a:pt x="1119692" y="525332"/>
                    <a:pt x="1005840" y="699247"/>
                  </a:cubicBezTo>
                  <a:cubicBezTo>
                    <a:pt x="891988" y="873162"/>
                    <a:pt x="748553" y="1108037"/>
                    <a:pt x="580913" y="1237129"/>
                  </a:cubicBezTo>
                  <a:cubicBezTo>
                    <a:pt x="413273" y="1366221"/>
                    <a:pt x="108473" y="1430767"/>
                    <a:pt x="0" y="1473798"/>
                  </a:cubicBez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Oval 51"/>
            <p:cNvSpPr/>
            <p:nvPr/>
          </p:nvSpPr>
          <p:spPr>
            <a:xfrm>
              <a:off x="498672" y="1974334"/>
              <a:ext cx="94669" cy="94669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490417" y="2973243"/>
            <a:ext cx="102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rgbClr val="002060"/>
                </a:solidFill>
              </a:rPr>
              <a:t>Feature extraction</a:t>
            </a:r>
            <a:endParaRPr lang="ko-KR" altLang="en-US" sz="1400" i="1" dirty="0">
              <a:solidFill>
                <a:srgbClr val="00206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19599" y="5886082"/>
            <a:ext cx="1099857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k</a:t>
            </a:r>
            <a:r>
              <a:rPr lang="en-US" sz="1400" dirty="0" smtClean="0"/>
              <a:t>-D vector </a:t>
            </a:r>
            <a:br>
              <a:rPr lang="en-US" sz="1400" dirty="0" smtClean="0"/>
            </a:br>
            <a:r>
              <a:rPr lang="en-US" sz="1400" dirty="0" smtClean="0"/>
              <a:t>(e.g., 1000)</a:t>
            </a:r>
            <a:endParaRPr lang="en-US" sz="1400" dirty="0"/>
          </a:p>
        </p:txBody>
      </p:sp>
      <p:cxnSp>
        <p:nvCxnSpPr>
          <p:cNvPr id="85" name="Straight Connector 963"/>
          <p:cNvCxnSpPr/>
          <p:nvPr/>
        </p:nvCxnSpPr>
        <p:spPr>
          <a:xfrm>
            <a:off x="4471721" y="5886082"/>
            <a:ext cx="735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405006" y="5190035"/>
            <a:ext cx="273899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FF0000"/>
                </a:solidFill>
              </a:rPr>
              <a:t>s</a:t>
            </a:r>
            <a:r>
              <a:rPr lang="en-US" sz="1400" dirty="0" smtClean="0"/>
              <a:t> labels</a:t>
            </a:r>
            <a:r>
              <a:rPr lang="en-US" sz="1400" dirty="0"/>
              <a:t> </a:t>
            </a:r>
            <a:r>
              <a:rPr lang="en-US" sz="1400" dirty="0" smtClean="0"/>
              <a:t>(e.g., s = 6)</a:t>
            </a:r>
            <a:endParaRPr lang="en-US" sz="1400" dirty="0"/>
          </a:p>
        </p:txBody>
      </p:sp>
      <p:cxnSp>
        <p:nvCxnSpPr>
          <p:cNvPr id="88" name="Straight Connector 963"/>
          <p:cNvCxnSpPr/>
          <p:nvPr/>
        </p:nvCxnSpPr>
        <p:spPr>
          <a:xfrm>
            <a:off x="6405006" y="5190034"/>
            <a:ext cx="27389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그림 40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15" y="3726790"/>
            <a:ext cx="975707" cy="729442"/>
          </a:xfrm>
          <a:prstGeom prst="rect">
            <a:avLst/>
          </a:prstGeom>
        </p:spPr>
      </p:pic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17" y="2103843"/>
            <a:ext cx="968571" cy="7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D534-EAF5-7340-9EBE-DE4DF80614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70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 features 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Global motion descriptors: histogram of optical flows</a:t>
            </a:r>
          </a:p>
          <a:p>
            <a:pPr lvl="1"/>
            <a:r>
              <a:rPr lang="en-US" altLang="ko-KR" sz="2400" dirty="0" smtClean="0"/>
              <a:t>Camera motion caused by human (e.g., shaking, hugging,…)</a:t>
            </a:r>
          </a:p>
          <a:p>
            <a:endParaRPr lang="ko-KR" altLang="en-US" sz="28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352608" y="4278615"/>
            <a:ext cx="62986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524" y="2615987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27" y="2615987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11" y="2615987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5" y="2615987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20" y="2615987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32" y="4504374"/>
            <a:ext cx="1541254" cy="1541254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35" y="4505017"/>
            <a:ext cx="1544995" cy="1544995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72" y="4505017"/>
            <a:ext cx="1544995" cy="1544995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15987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15" name="직선 화살표 연결선 14"/>
          <p:cNvCxnSpPr/>
          <p:nvPr/>
        </p:nvCxnSpPr>
        <p:spPr>
          <a:xfrm>
            <a:off x="2100328" y="4278615"/>
            <a:ext cx="216024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192368" y="4278615"/>
            <a:ext cx="216024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982470" y="4278615"/>
            <a:ext cx="2030626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8374" y="315529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/>
                </a:solidFill>
                <a:latin typeface="Arial" pitchFamily="34" charset="0"/>
                <a:ea typeface="돋움"/>
                <a:cs typeface="Arial" pitchFamily="34" charset="0"/>
              </a:rPr>
              <a:t>…</a:t>
            </a:r>
            <a:endParaRPr lang="ko-KR" altLang="en-US" sz="2400" b="1" dirty="0">
              <a:solidFill>
                <a:srgbClr val="000000"/>
              </a:solidFill>
              <a:latin typeface="Arial" pitchFamily="34" charset="0"/>
              <a:ea typeface="돋움"/>
              <a:cs typeface="Arial" pitchFamily="34" charset="0"/>
            </a:endParaRPr>
          </a:p>
        </p:txBody>
      </p:sp>
      <p:sp>
        <p:nvSpPr>
          <p:cNvPr id="19" name="원형 화살표 18"/>
          <p:cNvSpPr/>
          <p:nvPr/>
        </p:nvSpPr>
        <p:spPr>
          <a:xfrm>
            <a:off x="3004712" y="3976181"/>
            <a:ext cx="636517" cy="907301"/>
          </a:xfrm>
          <a:prstGeom prst="circular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>
              <a:solidFill>
                <a:srgbClr val="000000"/>
              </a:solidFill>
              <a:latin typeface="Arial"/>
              <a:ea typeface="돋움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807" y="2644922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1" name="TextBox 20"/>
          <p:cNvSpPr txBox="1"/>
          <p:nvPr/>
        </p:nvSpPr>
        <p:spPr>
          <a:xfrm>
            <a:off x="6118374" y="5272326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/>
                </a:solidFill>
                <a:latin typeface="Arial" pitchFamily="34" charset="0"/>
                <a:ea typeface="돋움"/>
                <a:cs typeface="Arial" pitchFamily="34" charset="0"/>
              </a:rPr>
              <a:t>…</a:t>
            </a:r>
            <a:endParaRPr lang="ko-KR" altLang="en-US" sz="2400" b="1" dirty="0">
              <a:solidFill>
                <a:srgbClr val="000000"/>
              </a:solidFill>
              <a:latin typeface="Arial" pitchFamily="34" charset="0"/>
              <a:ea typeface="돋움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7774" y="2057400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돋움"/>
                <a:cs typeface="Arial" pitchFamily="34" charset="0"/>
              </a:rPr>
              <a:t>Optical flows</a:t>
            </a:r>
            <a:endParaRPr lang="ko-KR" altLang="en-US" sz="1600" b="1" dirty="0">
              <a:solidFill>
                <a:srgbClr val="000000"/>
              </a:solidFill>
              <a:latin typeface="Arial" pitchFamily="34" charset="0"/>
              <a:ea typeface="돋움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7774" y="443366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돋움"/>
                <a:cs typeface="Arial" pitchFamily="34" charset="0"/>
              </a:rPr>
              <a:t>Global descriptors</a:t>
            </a:r>
            <a:endParaRPr lang="ko-KR" altLang="en-US" sz="1600" b="1" dirty="0">
              <a:solidFill>
                <a:srgbClr val="000000"/>
              </a:solidFill>
              <a:latin typeface="Arial" pitchFamily="34" charset="0"/>
              <a:ea typeface="돋움"/>
              <a:cs typeface="Arial" pitchFamily="34" charset="0"/>
            </a:endParaRPr>
          </a:p>
        </p:txBody>
      </p:sp>
      <p:sp>
        <p:nvSpPr>
          <p:cNvPr id="24" name="원형 화살표 23"/>
          <p:cNvSpPr/>
          <p:nvPr/>
        </p:nvSpPr>
        <p:spPr>
          <a:xfrm>
            <a:off x="5124663" y="3976181"/>
            <a:ext cx="636517" cy="907301"/>
          </a:xfrm>
          <a:prstGeom prst="circular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>
              <a:solidFill>
                <a:srgbClr val="000000"/>
              </a:solidFill>
              <a:latin typeface="Arial"/>
              <a:ea typeface="돋움"/>
            </a:endParaRPr>
          </a:p>
        </p:txBody>
      </p:sp>
      <p:sp>
        <p:nvSpPr>
          <p:cNvPr id="25" name="원형 화살표 24"/>
          <p:cNvSpPr/>
          <p:nvPr/>
        </p:nvSpPr>
        <p:spPr>
          <a:xfrm>
            <a:off x="7814916" y="3976181"/>
            <a:ext cx="636517" cy="907301"/>
          </a:xfrm>
          <a:prstGeom prst="circular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>
              <a:solidFill>
                <a:srgbClr val="000000"/>
              </a:solidFill>
              <a:latin typeface="Arial"/>
              <a:ea typeface="돋움"/>
            </a:endParaRPr>
          </a:p>
        </p:txBody>
      </p:sp>
      <p:sp>
        <p:nvSpPr>
          <p:cNvPr id="26" name="직사각형 25"/>
          <p:cNvSpPr>
            <a:spLocks noChangeAspect="1"/>
          </p:cNvSpPr>
          <p:nvPr/>
        </p:nvSpPr>
        <p:spPr bwMode="auto">
          <a:xfrm>
            <a:off x="2645734" y="4439179"/>
            <a:ext cx="1676400" cy="1676400"/>
          </a:xfrm>
          <a:prstGeom prst="rect">
            <a:avLst/>
          </a:prstGeom>
          <a:noFill/>
          <a:ln w="635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LeftDown"/>
            <a:lightRig rig="threePt" dir="t"/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직사각형 26"/>
          <p:cNvSpPr>
            <a:spLocks noChangeAspect="1"/>
          </p:cNvSpPr>
          <p:nvPr/>
        </p:nvSpPr>
        <p:spPr bwMode="auto">
          <a:xfrm>
            <a:off x="4800600" y="4449812"/>
            <a:ext cx="1676400" cy="1676400"/>
          </a:xfrm>
          <a:prstGeom prst="rect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LeftDown"/>
            <a:lightRig rig="threePt" dir="t"/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직사각형 27"/>
          <p:cNvSpPr>
            <a:spLocks noChangeAspect="1"/>
          </p:cNvSpPr>
          <p:nvPr/>
        </p:nvSpPr>
        <p:spPr bwMode="auto">
          <a:xfrm>
            <a:off x="7478233" y="4449812"/>
            <a:ext cx="1676400" cy="1676400"/>
          </a:xfrm>
          <a:prstGeom prst="rect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LeftDown"/>
            <a:lightRig rig="threePt" dir="t"/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6854" y="5400705"/>
            <a:ext cx="1810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66"/>
                </a:solidFill>
                <a:latin typeface="Arial"/>
                <a:ea typeface="돋움"/>
              </a:rPr>
              <a:t>Visual words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Arial"/>
                <a:ea typeface="돋움"/>
              </a:rPr>
              <a:t>Clustering of descriptors</a:t>
            </a:r>
            <a:endParaRPr lang="ko-KR" altLang="en-US" dirty="0" smtClean="0">
              <a:solidFill>
                <a:srgbClr val="000000"/>
              </a:solidFill>
              <a:latin typeface="Arial"/>
              <a:ea typeface="돋움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5600" y="5973812"/>
            <a:ext cx="1066800" cy="369332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66"/>
                </a:solidFill>
                <a:latin typeface="Arial"/>
                <a:ea typeface="돋움"/>
              </a:rPr>
              <a:t>Type = 31</a:t>
            </a:r>
            <a:endParaRPr lang="ko-KR" altLang="en-US" b="1" dirty="0" smtClean="0">
              <a:solidFill>
                <a:srgbClr val="FF0066"/>
              </a:solidFill>
              <a:latin typeface="Arial"/>
              <a:ea typeface="돋움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29200" y="5973812"/>
            <a:ext cx="1066800" cy="369332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  <a:latin typeface="Arial"/>
                <a:ea typeface="돋움"/>
              </a:rPr>
              <a:t>Type = 28</a:t>
            </a:r>
            <a:endParaRPr lang="ko-KR" altLang="en-US" b="1" dirty="0" smtClean="0">
              <a:solidFill>
                <a:srgbClr val="00B050"/>
              </a:solidFill>
              <a:latin typeface="Arial"/>
              <a:ea typeface="돋움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96200" y="5973812"/>
            <a:ext cx="1066800" cy="369332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70C0"/>
                </a:solidFill>
                <a:latin typeface="Arial"/>
                <a:ea typeface="돋움"/>
              </a:rPr>
              <a:t>Type = 6</a:t>
            </a:r>
            <a:endParaRPr lang="ko-KR" altLang="en-US" b="1" dirty="0" smtClean="0">
              <a:solidFill>
                <a:srgbClr val="0070C0"/>
              </a:solidFill>
              <a:latin typeface="Arial"/>
              <a:ea typeface="돋움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8200" y="4690080"/>
            <a:ext cx="17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FFFF">
                    <a:lumMod val="65000"/>
                  </a:srgbClr>
                </a:solidFill>
                <a:latin typeface="Calibri" panose="020F0502020204030204" pitchFamily="34" charset="0"/>
                <a:ea typeface="돋움"/>
              </a:rPr>
              <a:t>3*3*8-D vector</a:t>
            </a:r>
            <a:endParaRPr lang="ko-KR" altLang="en-US" b="1" dirty="0" smtClean="0">
              <a:solidFill>
                <a:srgbClr val="FFFFFF">
                  <a:lumMod val="65000"/>
                </a:srgbClr>
              </a:solidFill>
              <a:latin typeface="Calibri" panose="020F0502020204030204" pitchFamily="34" charset="0"/>
              <a:ea typeface="돋움"/>
            </a:endParaRPr>
          </a:p>
        </p:txBody>
      </p:sp>
      <p:sp>
        <p:nvSpPr>
          <p:cNvPr id="34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rgbClr val="FFFFFF">
                    <a:lumMod val="50000"/>
                  </a:srgbClr>
                </a:solidFill>
                <a:latin typeface="Arial"/>
                <a:ea typeface="돋움"/>
              </a:rPr>
              <a:pPr algn="r"/>
              <a:t>24</a:t>
            </a:fld>
            <a:endParaRPr lang="en-US" altLang="ko-KR" sz="1400">
              <a:solidFill>
                <a:srgbClr val="FFFFFF">
                  <a:lumMod val="50000"/>
                </a:srgbClr>
              </a:solidFill>
              <a:latin typeface="Arial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4445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 features 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Local motion descriptors: 3-D XYT SIFT</a:t>
            </a:r>
          </a:p>
          <a:p>
            <a:pPr lvl="1"/>
            <a:r>
              <a:rPr lang="en-US" altLang="ko-KR" sz="2400" dirty="0" smtClean="0"/>
              <a:t>Detailed </a:t>
            </a:r>
            <a:r>
              <a:rPr lang="en-US" altLang="ko-KR" dirty="0"/>
              <a:t>m</a:t>
            </a:r>
            <a:r>
              <a:rPr lang="en-US" altLang="ko-KR" sz="2400" dirty="0" smtClean="0"/>
              <a:t>ovements humans (e.g., arm pointing, throwing,…)</a:t>
            </a:r>
          </a:p>
          <a:p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4446" y="3212360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돋움"/>
                <a:cs typeface="Arial" pitchFamily="34" charset="0"/>
              </a:rPr>
              <a:t>Interest points</a:t>
            </a:r>
            <a:endParaRPr lang="ko-KR" altLang="en-US" sz="1600" b="1" dirty="0">
              <a:solidFill>
                <a:srgbClr val="000000"/>
              </a:solidFill>
              <a:latin typeface="Arial" pitchFamily="34" charset="0"/>
              <a:ea typeface="돋움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07779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89" y="3705443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179" y="3707779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9" y="3707779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58" y="3705443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48" y="3705443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39" y="3705443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2" y="3707779"/>
            <a:ext cx="1828800" cy="13716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97" y="5520609"/>
            <a:ext cx="445087" cy="445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23" y="5799691"/>
            <a:ext cx="445087" cy="445087"/>
          </a:xfrm>
          <a:prstGeom prst="rect">
            <a:avLst/>
          </a:prstGeom>
        </p:spPr>
      </p:pic>
      <p:cxnSp>
        <p:nvCxnSpPr>
          <p:cNvPr id="16" name="직선 연결선 15"/>
          <p:cNvCxnSpPr>
            <a:endCxn id="18" idx="2"/>
          </p:cNvCxnSpPr>
          <p:nvPr/>
        </p:nvCxnSpPr>
        <p:spPr>
          <a:xfrm>
            <a:off x="1150918" y="4391243"/>
            <a:ext cx="117677" cy="166023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19" idx="0"/>
          </p:cNvCxnSpPr>
          <p:nvPr/>
        </p:nvCxnSpPr>
        <p:spPr>
          <a:xfrm flipV="1">
            <a:off x="2023795" y="2469623"/>
            <a:ext cx="814372" cy="151188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52" y="5606395"/>
            <a:ext cx="445087" cy="4450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23" y="2469623"/>
            <a:ext cx="445087" cy="445087"/>
          </a:xfrm>
          <a:prstGeom prst="rect">
            <a:avLst/>
          </a:prstGeom>
        </p:spPr>
      </p:pic>
      <p:cxnSp>
        <p:nvCxnSpPr>
          <p:cNvPr id="20" name="직선 연결선 19"/>
          <p:cNvCxnSpPr>
            <a:stCxn id="21" idx="2"/>
          </p:cNvCxnSpPr>
          <p:nvPr/>
        </p:nvCxnSpPr>
        <p:spPr>
          <a:xfrm flipV="1">
            <a:off x="2808001" y="4393579"/>
            <a:ext cx="605447" cy="17946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57" y="5743153"/>
            <a:ext cx="445087" cy="445087"/>
          </a:xfrm>
          <a:prstGeom prst="rect">
            <a:avLst/>
          </a:prstGeom>
        </p:spPr>
      </p:pic>
      <p:cxnSp>
        <p:nvCxnSpPr>
          <p:cNvPr id="22" name="직선 연결선 21"/>
          <p:cNvCxnSpPr>
            <a:stCxn id="23" idx="0"/>
          </p:cNvCxnSpPr>
          <p:nvPr/>
        </p:nvCxnSpPr>
        <p:spPr>
          <a:xfrm flipH="1" flipV="1">
            <a:off x="4214201" y="4393579"/>
            <a:ext cx="654592" cy="142884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49" y="5822423"/>
            <a:ext cx="445087" cy="445087"/>
          </a:xfrm>
          <a:prstGeom prst="rect">
            <a:avLst/>
          </a:prstGeom>
        </p:spPr>
      </p:pic>
      <p:cxnSp>
        <p:nvCxnSpPr>
          <p:cNvPr id="24" name="직선 연결선 23"/>
          <p:cNvCxnSpPr>
            <a:endCxn id="25" idx="0"/>
          </p:cNvCxnSpPr>
          <p:nvPr/>
        </p:nvCxnSpPr>
        <p:spPr>
          <a:xfrm flipV="1">
            <a:off x="4327848" y="2409239"/>
            <a:ext cx="108897" cy="207578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01" y="2409239"/>
            <a:ext cx="445087" cy="445087"/>
          </a:xfrm>
          <a:prstGeom prst="rect">
            <a:avLst/>
          </a:prstGeom>
        </p:spPr>
      </p:pic>
      <p:cxnSp>
        <p:nvCxnSpPr>
          <p:cNvPr id="26" name="직선 연결선 25"/>
          <p:cNvCxnSpPr>
            <a:stCxn id="32" idx="0"/>
          </p:cNvCxnSpPr>
          <p:nvPr/>
        </p:nvCxnSpPr>
        <p:spPr>
          <a:xfrm flipH="1">
            <a:off x="5264155" y="2409239"/>
            <a:ext cx="684758" cy="190107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8" idx="0"/>
          </p:cNvCxnSpPr>
          <p:nvPr/>
        </p:nvCxnSpPr>
        <p:spPr>
          <a:xfrm flipH="1">
            <a:off x="6171456" y="2508692"/>
            <a:ext cx="987191" cy="180161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04" y="2508692"/>
            <a:ext cx="445087" cy="445087"/>
          </a:xfrm>
          <a:prstGeom prst="rect">
            <a:avLst/>
          </a:prstGeom>
        </p:spPr>
      </p:pic>
      <p:cxnSp>
        <p:nvCxnSpPr>
          <p:cNvPr id="29" name="직선 연결선 28"/>
          <p:cNvCxnSpPr>
            <a:endCxn id="15" idx="0"/>
          </p:cNvCxnSpPr>
          <p:nvPr/>
        </p:nvCxnSpPr>
        <p:spPr>
          <a:xfrm>
            <a:off x="6315269" y="4485020"/>
            <a:ext cx="548698" cy="131467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endCxn id="14" idx="0"/>
          </p:cNvCxnSpPr>
          <p:nvPr/>
        </p:nvCxnSpPr>
        <p:spPr>
          <a:xfrm>
            <a:off x="7308979" y="4310311"/>
            <a:ext cx="1161862" cy="121029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4446" y="216305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000000"/>
                </a:solidFill>
                <a:latin typeface="Arial" pitchFamily="34" charset="0"/>
                <a:ea typeface="돋움"/>
                <a:cs typeface="Arial" pitchFamily="34" charset="0"/>
              </a:rPr>
              <a:t>Local descriptors</a:t>
            </a:r>
            <a:endParaRPr lang="ko-KR" altLang="en-US" sz="1600" b="1" dirty="0">
              <a:solidFill>
                <a:srgbClr val="000000"/>
              </a:solidFill>
              <a:latin typeface="Arial" pitchFamily="34" charset="0"/>
              <a:ea typeface="돋움"/>
              <a:cs typeface="Arial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69" y="2409239"/>
            <a:ext cx="445087" cy="445087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 bwMode="auto">
          <a:xfrm>
            <a:off x="4151635" y="2341945"/>
            <a:ext cx="562132" cy="562132"/>
          </a:xfrm>
          <a:prstGeom prst="ellipse">
            <a:avLst/>
          </a:prstGeom>
          <a:noFill/>
          <a:ln w="5715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5665002" y="2341945"/>
            <a:ext cx="562132" cy="562132"/>
          </a:xfrm>
          <a:prstGeom prst="ellipse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6873569" y="2446877"/>
            <a:ext cx="562132" cy="562132"/>
          </a:xfrm>
          <a:prstGeom prst="ellipse">
            <a:avLst/>
          </a:prstGeom>
          <a:noFill/>
          <a:ln w="5715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2558901" y="2418145"/>
            <a:ext cx="562132" cy="56213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979967" y="5542345"/>
            <a:ext cx="562132" cy="562132"/>
          </a:xfrm>
          <a:prstGeom prst="ellipse">
            <a:avLst/>
          </a:prstGeom>
          <a:noFill/>
          <a:ln w="57150" cap="flat" cmpd="sng" algn="ctr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2519536" y="5679176"/>
            <a:ext cx="562132" cy="562132"/>
          </a:xfrm>
          <a:prstGeom prst="ellipse">
            <a:avLst/>
          </a:prstGeom>
          <a:noFill/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4582633" y="5755376"/>
            <a:ext cx="562132" cy="562132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6579402" y="5734110"/>
            <a:ext cx="562132" cy="562132"/>
          </a:xfrm>
          <a:prstGeom prst="ellipse">
            <a:avLst/>
          </a:prstGeom>
          <a:noFill/>
          <a:ln w="571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8190235" y="5455512"/>
            <a:ext cx="562132" cy="562132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4800" smtClean="0">
              <a:solidFill>
                <a:srgbClr val="D1282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39000" y="2133600"/>
            <a:ext cx="1810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66"/>
                </a:solidFill>
                <a:latin typeface="Arial"/>
                <a:ea typeface="돋움"/>
              </a:rPr>
              <a:t>Visual words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1000" y="2457510"/>
            <a:ext cx="209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FFFF">
                    <a:lumMod val="65000"/>
                  </a:srgbClr>
                </a:solidFill>
                <a:latin typeface="Calibri" panose="020F0502020204030204" pitchFamily="34" charset="0"/>
                <a:ea typeface="돋움"/>
              </a:rPr>
              <a:t>15*15*15-D</a:t>
            </a:r>
            <a:endParaRPr lang="ko-KR" altLang="en-US" b="1" dirty="0" smtClean="0">
              <a:solidFill>
                <a:srgbClr val="FFFFFF">
                  <a:lumMod val="65000"/>
                </a:srgbClr>
              </a:solidFill>
              <a:latin typeface="Calibri" panose="020F0502020204030204" pitchFamily="34" charset="0"/>
              <a:ea typeface="돋움"/>
            </a:endParaRPr>
          </a:p>
        </p:txBody>
      </p:sp>
      <p:sp>
        <p:nvSpPr>
          <p:cNvPr id="47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rgbClr val="FFFFFF">
                    <a:lumMod val="50000"/>
                  </a:srgbClr>
                </a:solidFill>
                <a:latin typeface="Arial"/>
                <a:ea typeface="돋움"/>
              </a:rPr>
              <a:pPr algn="r"/>
              <a:t>25</a:t>
            </a:fld>
            <a:endParaRPr lang="en-US" altLang="ko-KR" sz="1400">
              <a:solidFill>
                <a:srgbClr val="FFFFFF">
                  <a:lumMod val="50000"/>
                </a:srgbClr>
              </a:solidFill>
              <a:latin typeface="Arial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27608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 classification framework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1" dirty="0" smtClean="0"/>
              <a:t>Bag-of-words</a:t>
            </a:r>
            <a:r>
              <a:rPr lang="en-US" altLang="ko-KR" dirty="0" smtClean="0"/>
              <a:t>: ignores feature locations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33400" y="1524000"/>
            <a:ext cx="3048000" cy="2438400"/>
            <a:chOff x="381000" y="1676400"/>
            <a:chExt cx="3048000" cy="24384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676400"/>
              <a:ext cx="2438400" cy="18288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28800"/>
              <a:ext cx="2438400" cy="18288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981200"/>
              <a:ext cx="2438400" cy="18288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133600"/>
              <a:ext cx="2438400" cy="18288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286000"/>
              <a:ext cx="2438400" cy="1828800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533400" y="4114800"/>
            <a:ext cx="3048000" cy="2438400"/>
            <a:chOff x="381000" y="4267200"/>
            <a:chExt cx="3048000" cy="2438400"/>
          </a:xfrm>
        </p:grpSpPr>
        <p:sp>
          <p:nvSpPr>
            <p:cNvPr id="11" name="직사각형 10"/>
            <p:cNvSpPr/>
            <p:nvPr/>
          </p:nvSpPr>
          <p:spPr bwMode="auto">
            <a:xfrm>
              <a:off x="381000" y="4876800"/>
              <a:ext cx="2437200" cy="1828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534600" y="4724400"/>
              <a:ext cx="2437200" cy="1828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687000" y="4572000"/>
              <a:ext cx="2437200" cy="1828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39400" y="4419600"/>
              <a:ext cx="2437200" cy="1828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991800" y="4267200"/>
              <a:ext cx="2437200" cy="18288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39" name="직사각형 38"/>
          <p:cNvSpPr>
            <a:spLocks/>
          </p:cNvSpPr>
          <p:nvPr/>
        </p:nvSpPr>
        <p:spPr bwMode="auto">
          <a:xfrm>
            <a:off x="1149516" y="4114800"/>
            <a:ext cx="2431884" cy="18288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 bwMode="auto">
          <a:xfrm>
            <a:off x="844716" y="4419600"/>
            <a:ext cx="2431884" cy="1828800"/>
          </a:xfrm>
          <a:prstGeom prst="rect">
            <a:avLst/>
          </a:prstGeom>
          <a:noFill/>
          <a:ln w="38100" cap="flat" cmpd="sng" algn="ctr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118243" y="4611850"/>
            <a:ext cx="1929757" cy="1687087"/>
            <a:chOff x="965843" y="4764250"/>
            <a:chExt cx="1929757" cy="1687087"/>
          </a:xfrm>
        </p:grpSpPr>
        <p:sp>
          <p:nvSpPr>
            <p:cNvPr id="42" name="타원 41"/>
            <p:cNvSpPr>
              <a:spLocks noChangeAspect="1"/>
            </p:cNvSpPr>
            <p:nvPr/>
          </p:nvSpPr>
          <p:spPr bwMode="auto">
            <a:xfrm>
              <a:off x="1066800" y="5619359"/>
              <a:ext cx="235097" cy="235097"/>
            </a:xfrm>
            <a:prstGeom prst="ellips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3" name="타원 42"/>
            <p:cNvSpPr>
              <a:spLocks noChangeAspect="1"/>
            </p:cNvSpPr>
            <p:nvPr/>
          </p:nvSpPr>
          <p:spPr bwMode="auto">
            <a:xfrm>
              <a:off x="1746103" y="4794103"/>
              <a:ext cx="235097" cy="235097"/>
            </a:xfrm>
            <a:prstGeom prst="ellipse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4" name="타원 43"/>
            <p:cNvSpPr>
              <a:spLocks noChangeAspect="1"/>
            </p:cNvSpPr>
            <p:nvPr/>
          </p:nvSpPr>
          <p:spPr bwMode="auto">
            <a:xfrm>
              <a:off x="965843" y="6216240"/>
              <a:ext cx="235097" cy="235097"/>
            </a:xfrm>
            <a:prstGeom prst="ellipse">
              <a:avLst/>
            </a:prstGeom>
            <a:noFill/>
            <a:ln w="317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6" name="타원 45"/>
            <p:cNvSpPr>
              <a:spLocks noChangeAspect="1"/>
            </p:cNvSpPr>
            <p:nvPr/>
          </p:nvSpPr>
          <p:spPr bwMode="auto">
            <a:xfrm>
              <a:off x="2508103" y="5334000"/>
              <a:ext cx="235097" cy="235097"/>
            </a:xfrm>
            <a:prstGeom prst="ellipse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8" name="타원 47"/>
            <p:cNvSpPr>
              <a:spLocks noChangeAspect="1"/>
            </p:cNvSpPr>
            <p:nvPr/>
          </p:nvSpPr>
          <p:spPr bwMode="auto">
            <a:xfrm>
              <a:off x="1635651" y="6067814"/>
              <a:ext cx="235097" cy="235097"/>
            </a:xfrm>
            <a:prstGeom prst="ellipse">
              <a:avLst/>
            </a:prstGeom>
            <a:noFill/>
            <a:ln w="31750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0" name="타원 49"/>
            <p:cNvSpPr>
              <a:spLocks noChangeAspect="1"/>
            </p:cNvSpPr>
            <p:nvPr/>
          </p:nvSpPr>
          <p:spPr bwMode="auto">
            <a:xfrm>
              <a:off x="1382685" y="5368851"/>
              <a:ext cx="235097" cy="235097"/>
            </a:xfrm>
            <a:prstGeom prst="ellipse">
              <a:avLst/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1" name="타원 50"/>
            <p:cNvSpPr>
              <a:spLocks noChangeAspect="1"/>
            </p:cNvSpPr>
            <p:nvPr/>
          </p:nvSpPr>
          <p:spPr bwMode="auto">
            <a:xfrm>
              <a:off x="2660503" y="4764250"/>
              <a:ext cx="235097" cy="235097"/>
            </a:xfrm>
            <a:prstGeom prst="ellipse">
              <a:avLst/>
            </a:prstGeom>
            <a:noFill/>
            <a:ln w="317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 bwMode="auto">
            <a:xfrm>
              <a:off x="1905000" y="5486400"/>
              <a:ext cx="235097" cy="235097"/>
            </a:xfrm>
            <a:prstGeom prst="ellipse">
              <a:avLst/>
            </a:prstGeom>
            <a:noFill/>
            <a:ln w="31750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4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37" name="직사각형 36"/>
          <p:cNvSpPr>
            <a:spLocks/>
          </p:cNvSpPr>
          <p:nvPr/>
        </p:nvSpPr>
        <p:spPr bwMode="auto">
          <a:xfrm>
            <a:off x="533400" y="4724400"/>
            <a:ext cx="2431884" cy="1828800"/>
          </a:xfrm>
          <a:prstGeom prst="rect">
            <a:avLst/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 bwMode="auto">
          <a:xfrm flipV="1">
            <a:off x="533400" y="4114800"/>
            <a:ext cx="458400" cy="49705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 rot="18653828">
            <a:off x="97697" y="4171569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+mn-lt"/>
              </a:rPr>
              <a:t>time</a:t>
            </a:r>
            <a:endParaRPr lang="ko-KR" altLang="en-US" sz="1400" dirty="0" smtClean="0">
              <a:latin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76400" y="5635823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+mn-lt"/>
              </a:rPr>
              <a:t>Local features</a:t>
            </a:r>
            <a:endParaRPr lang="ko-KR" altLang="en-US" sz="1400" dirty="0" smtClean="0">
              <a:latin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76400" y="4111823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+mn-lt"/>
              </a:rPr>
              <a:t>Global features</a:t>
            </a:r>
            <a:endParaRPr lang="ko-KR" altLang="en-US" sz="1400" dirty="0" smtClean="0">
              <a:latin typeface="+mn-lt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228600" y="1524000"/>
            <a:ext cx="3352800" cy="5029200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61" name="Picture 16"/>
          <p:cNvPicPr>
            <a:picLocks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80846"/>
            <a:ext cx="2590800" cy="226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609600" y="4766846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+mn-lt"/>
              </a:rPr>
              <a:t>Histogram of visual words</a:t>
            </a:r>
            <a:endParaRPr lang="ko-KR" altLang="en-US" sz="1600" dirty="0" smtClean="0">
              <a:latin typeface="+mn-lt"/>
            </a:endParaRPr>
          </a:p>
        </p:txBody>
      </p:sp>
      <p:sp>
        <p:nvSpPr>
          <p:cNvPr id="116" name="TextBox 115"/>
          <p:cNvSpPr txBox="1"/>
          <p:nvPr/>
        </p:nvSpPr>
        <p:spPr>
          <a:xfrm rot="16200000">
            <a:off x="-881390" y="2557791"/>
            <a:ext cx="243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+mn-lt"/>
              </a:rPr>
              <a:t>Video</a:t>
            </a:r>
            <a:endParaRPr lang="ko-KR" altLang="en-US" sz="1800" dirty="0" smtClean="0">
              <a:latin typeface="+mn-lt"/>
            </a:endParaRPr>
          </a:p>
        </p:txBody>
      </p:sp>
      <p:sp>
        <p:nvSpPr>
          <p:cNvPr id="117" name="TextBox 116"/>
          <p:cNvSpPr txBox="1"/>
          <p:nvPr/>
        </p:nvSpPr>
        <p:spPr>
          <a:xfrm rot="16200000">
            <a:off x="-881390" y="5150077"/>
            <a:ext cx="243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+mn-lt"/>
              </a:rPr>
              <a:t>Features</a:t>
            </a:r>
            <a:endParaRPr lang="ko-KR" altLang="en-US" sz="1800" dirty="0" smtClean="0">
              <a:latin typeface="+mn-lt"/>
            </a:endParaRPr>
          </a:p>
        </p:txBody>
      </p:sp>
      <p:grpSp>
        <p:nvGrpSpPr>
          <p:cNvPr id="168" name="그룹 167"/>
          <p:cNvGrpSpPr>
            <a:grpSpLocks noChangeAspect="1"/>
          </p:cNvGrpSpPr>
          <p:nvPr/>
        </p:nvGrpSpPr>
        <p:grpSpPr>
          <a:xfrm>
            <a:off x="4241979" y="1836544"/>
            <a:ext cx="4368621" cy="3966324"/>
            <a:chOff x="4925020" y="3308350"/>
            <a:chExt cx="3526531" cy="3201780"/>
          </a:xfrm>
        </p:grpSpPr>
        <p:sp>
          <p:nvSpPr>
            <p:cNvPr id="169" name="Text Box 234"/>
            <p:cNvSpPr txBox="1">
              <a:spLocks noChangeAspect="1" noChangeArrowheads="1"/>
            </p:cNvSpPr>
            <p:nvPr/>
          </p:nvSpPr>
          <p:spPr bwMode="auto">
            <a:xfrm>
              <a:off x="6381750" y="5177564"/>
              <a:ext cx="1951528" cy="273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 b="1" dirty="0" smtClean="0">
                  <a:solidFill>
                    <a:srgbClr val="FF0000"/>
                  </a:solidFill>
                  <a:latin typeface="Verdana" pitchFamily="34" charset="0"/>
                </a:rPr>
                <a:t>Not punching</a:t>
              </a:r>
              <a:endParaRPr lang="en-US" altLang="ko-KR" sz="1600" b="1" dirty="0">
                <a:solidFill>
                  <a:srgbClr val="FF0000"/>
                </a:solidFill>
                <a:latin typeface="Verdana" pitchFamily="34" charset="0"/>
              </a:endParaRPr>
            </a:p>
          </p:txBody>
        </p:sp>
        <p:sp>
          <p:nvSpPr>
            <p:cNvPr id="170" name="Oval 249"/>
            <p:cNvSpPr>
              <a:spLocks noChangeAspect="1" noChangeArrowheads="1"/>
            </p:cNvSpPr>
            <p:nvPr/>
          </p:nvSpPr>
          <p:spPr bwMode="auto">
            <a:xfrm>
              <a:off x="7407451" y="6135057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71" name="Oval 254"/>
            <p:cNvSpPr>
              <a:spLocks noChangeAspect="1" noChangeArrowheads="1"/>
            </p:cNvSpPr>
            <p:nvPr/>
          </p:nvSpPr>
          <p:spPr bwMode="auto">
            <a:xfrm>
              <a:off x="7620854" y="6348383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72" name="Oval 255"/>
            <p:cNvSpPr>
              <a:spLocks noChangeAspect="1" noChangeArrowheads="1"/>
            </p:cNvSpPr>
            <p:nvPr/>
          </p:nvSpPr>
          <p:spPr bwMode="auto">
            <a:xfrm>
              <a:off x="7419762" y="6471156"/>
              <a:ext cx="38987" cy="389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73" name="Oval 256"/>
            <p:cNvSpPr>
              <a:spLocks noChangeAspect="1" noChangeArrowheads="1"/>
            </p:cNvSpPr>
            <p:nvPr/>
          </p:nvSpPr>
          <p:spPr bwMode="auto">
            <a:xfrm>
              <a:off x="6927293" y="6416073"/>
              <a:ext cx="36935" cy="389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74" name="Oval 257"/>
            <p:cNvSpPr>
              <a:spLocks noChangeAspect="1" noChangeArrowheads="1"/>
            </p:cNvSpPr>
            <p:nvPr/>
          </p:nvSpPr>
          <p:spPr bwMode="auto">
            <a:xfrm>
              <a:off x="6927293" y="5778145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75" name="Oval 258"/>
            <p:cNvSpPr>
              <a:spLocks noChangeAspect="1" noChangeArrowheads="1"/>
            </p:cNvSpPr>
            <p:nvPr/>
          </p:nvSpPr>
          <p:spPr bwMode="auto">
            <a:xfrm>
              <a:off x="7846570" y="5991471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76" name="Oval 259"/>
            <p:cNvSpPr>
              <a:spLocks noChangeAspect="1" noChangeArrowheads="1"/>
            </p:cNvSpPr>
            <p:nvPr/>
          </p:nvSpPr>
          <p:spPr bwMode="auto">
            <a:xfrm>
              <a:off x="7419762" y="5671482"/>
              <a:ext cx="38987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77" name="Oval 260"/>
            <p:cNvSpPr>
              <a:spLocks noChangeAspect="1" noChangeArrowheads="1"/>
            </p:cNvSpPr>
            <p:nvPr/>
          </p:nvSpPr>
          <p:spPr bwMode="auto">
            <a:xfrm>
              <a:off x="7138644" y="6096084"/>
              <a:ext cx="38987" cy="389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78" name="Oval 267"/>
            <p:cNvSpPr>
              <a:spLocks noChangeAspect="1" noChangeArrowheads="1"/>
            </p:cNvSpPr>
            <p:nvPr/>
          </p:nvSpPr>
          <p:spPr bwMode="auto">
            <a:xfrm>
              <a:off x="8141609" y="6285108"/>
              <a:ext cx="38987" cy="389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79" name="Oval 289"/>
            <p:cNvSpPr>
              <a:spLocks noChangeAspect="1" noChangeArrowheads="1"/>
            </p:cNvSpPr>
            <p:nvPr/>
          </p:nvSpPr>
          <p:spPr bwMode="auto">
            <a:xfrm>
              <a:off x="6607187" y="6135057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80" name="Oval 247"/>
            <p:cNvSpPr>
              <a:spLocks noChangeAspect="1" noChangeArrowheads="1"/>
            </p:cNvSpPr>
            <p:nvPr/>
          </p:nvSpPr>
          <p:spPr bwMode="auto">
            <a:xfrm>
              <a:off x="5466616" y="4811492"/>
              <a:ext cx="36934" cy="36921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81" name="Oval 261"/>
            <p:cNvSpPr>
              <a:spLocks noChangeAspect="1" noChangeArrowheads="1"/>
            </p:cNvSpPr>
            <p:nvPr/>
          </p:nvSpPr>
          <p:spPr bwMode="auto">
            <a:xfrm>
              <a:off x="5636921" y="5299344"/>
              <a:ext cx="38986" cy="3692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82" name="Oval 262"/>
            <p:cNvSpPr>
              <a:spLocks noChangeAspect="1" noChangeArrowheads="1"/>
            </p:cNvSpPr>
            <p:nvPr/>
          </p:nvSpPr>
          <p:spPr bwMode="auto">
            <a:xfrm>
              <a:off x="5743618" y="4797134"/>
              <a:ext cx="36934" cy="36921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83" name="Oval 263"/>
            <p:cNvSpPr>
              <a:spLocks noChangeAspect="1" noChangeArrowheads="1"/>
            </p:cNvSpPr>
            <p:nvPr/>
          </p:nvSpPr>
          <p:spPr bwMode="auto">
            <a:xfrm>
              <a:off x="5622009" y="4247315"/>
              <a:ext cx="36934" cy="3897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84" name="Oval 265"/>
            <p:cNvSpPr>
              <a:spLocks noChangeAspect="1" noChangeArrowheads="1"/>
            </p:cNvSpPr>
            <p:nvPr/>
          </p:nvSpPr>
          <p:spPr bwMode="auto">
            <a:xfrm>
              <a:off x="5103435" y="4159219"/>
              <a:ext cx="38986" cy="3897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85" name="Oval 266"/>
            <p:cNvSpPr>
              <a:spLocks noChangeAspect="1" noChangeArrowheads="1"/>
            </p:cNvSpPr>
            <p:nvPr/>
          </p:nvSpPr>
          <p:spPr bwMode="auto">
            <a:xfrm>
              <a:off x="5154493" y="4741461"/>
              <a:ext cx="36934" cy="36921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86" name="Oval 277"/>
            <p:cNvSpPr>
              <a:spLocks noChangeAspect="1" noChangeArrowheads="1"/>
            </p:cNvSpPr>
            <p:nvPr/>
          </p:nvSpPr>
          <p:spPr bwMode="auto">
            <a:xfrm>
              <a:off x="5316829" y="3908975"/>
              <a:ext cx="38986" cy="36921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87" name="Text Box 292"/>
            <p:cNvSpPr txBox="1">
              <a:spLocks noChangeAspect="1" noChangeArrowheads="1"/>
            </p:cNvSpPr>
            <p:nvPr/>
          </p:nvSpPr>
          <p:spPr bwMode="auto">
            <a:xfrm>
              <a:off x="4925020" y="3332365"/>
              <a:ext cx="1581150" cy="273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 b="1" dirty="0" smtClean="0">
                  <a:solidFill>
                    <a:srgbClr val="0000FF"/>
                  </a:solidFill>
                  <a:latin typeface="Verdana" pitchFamily="34" charset="0"/>
                </a:rPr>
                <a:t>Punching</a:t>
              </a:r>
              <a:endParaRPr lang="en-US" altLang="ko-KR" sz="1600" b="1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  <p:grpSp>
          <p:nvGrpSpPr>
            <p:cNvPr id="188" name="Group 61"/>
            <p:cNvGrpSpPr>
              <a:grpSpLocks/>
            </p:cNvGrpSpPr>
            <p:nvPr/>
          </p:nvGrpSpPr>
          <p:grpSpPr bwMode="auto">
            <a:xfrm>
              <a:off x="5173364" y="3308350"/>
              <a:ext cx="3278187" cy="3144837"/>
              <a:chOff x="3437" y="1105"/>
              <a:chExt cx="2065" cy="1981"/>
            </a:xfrm>
          </p:grpSpPr>
          <p:sp>
            <p:nvSpPr>
              <p:cNvPr id="206" name="Line 244"/>
              <p:cNvSpPr>
                <a:spLocks noChangeAspect="1" noChangeShapeType="1"/>
              </p:cNvSpPr>
              <p:nvPr/>
            </p:nvSpPr>
            <p:spPr bwMode="auto">
              <a:xfrm>
                <a:off x="3437" y="2137"/>
                <a:ext cx="20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207" name="Line 245"/>
              <p:cNvSpPr>
                <a:spLocks noChangeAspect="1" noChangeShapeType="1"/>
              </p:cNvSpPr>
              <p:nvPr/>
            </p:nvSpPr>
            <p:spPr bwMode="auto">
              <a:xfrm flipV="1">
                <a:off x="4471" y="1105"/>
                <a:ext cx="0" cy="19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ctr"/>
                <a:endParaRPr lang="ko-KR" altLang="en-US" sz="4400"/>
              </a:p>
            </p:txBody>
          </p:sp>
        </p:grpSp>
        <p:sp>
          <p:nvSpPr>
            <p:cNvPr id="189" name="Oval 263"/>
            <p:cNvSpPr>
              <a:spLocks noChangeAspect="1" noChangeArrowheads="1"/>
            </p:cNvSpPr>
            <p:nvPr/>
          </p:nvSpPr>
          <p:spPr bwMode="auto">
            <a:xfrm>
              <a:off x="6030981" y="4311619"/>
              <a:ext cx="36934" cy="3897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0" name="Oval 263"/>
            <p:cNvSpPr>
              <a:spLocks noChangeAspect="1" noChangeArrowheads="1"/>
            </p:cNvSpPr>
            <p:nvPr/>
          </p:nvSpPr>
          <p:spPr bwMode="auto">
            <a:xfrm>
              <a:off x="5337348" y="5544732"/>
              <a:ext cx="36934" cy="389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1" name="Oval 263"/>
            <p:cNvSpPr>
              <a:spLocks noChangeAspect="1" noChangeArrowheads="1"/>
            </p:cNvSpPr>
            <p:nvPr/>
          </p:nvSpPr>
          <p:spPr bwMode="auto">
            <a:xfrm>
              <a:off x="5780552" y="3950450"/>
              <a:ext cx="36934" cy="3897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2" name="Oval 263"/>
            <p:cNvSpPr>
              <a:spLocks noChangeAspect="1" noChangeArrowheads="1"/>
            </p:cNvSpPr>
            <p:nvPr/>
          </p:nvSpPr>
          <p:spPr bwMode="auto">
            <a:xfrm>
              <a:off x="6144115" y="4685217"/>
              <a:ext cx="36934" cy="3897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3" name="Oval 257"/>
            <p:cNvSpPr>
              <a:spLocks noChangeAspect="1" noChangeArrowheads="1"/>
            </p:cNvSpPr>
            <p:nvPr/>
          </p:nvSpPr>
          <p:spPr bwMode="auto">
            <a:xfrm>
              <a:off x="5382115" y="5930545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4" name="Oval 257"/>
            <p:cNvSpPr>
              <a:spLocks noChangeAspect="1" noChangeArrowheads="1"/>
            </p:cNvSpPr>
            <p:nvPr/>
          </p:nvSpPr>
          <p:spPr bwMode="auto">
            <a:xfrm>
              <a:off x="5534515" y="6082945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5" name="Oval 257"/>
            <p:cNvSpPr>
              <a:spLocks noChangeAspect="1" noChangeArrowheads="1"/>
            </p:cNvSpPr>
            <p:nvPr/>
          </p:nvSpPr>
          <p:spPr bwMode="auto">
            <a:xfrm>
              <a:off x="5497580" y="6346010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6" name="Oval 257"/>
            <p:cNvSpPr>
              <a:spLocks noChangeAspect="1" noChangeArrowheads="1"/>
            </p:cNvSpPr>
            <p:nvPr/>
          </p:nvSpPr>
          <p:spPr bwMode="auto">
            <a:xfrm>
              <a:off x="6107180" y="5773332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7" name="Oval 257"/>
            <p:cNvSpPr>
              <a:spLocks noChangeAspect="1" noChangeArrowheads="1"/>
            </p:cNvSpPr>
            <p:nvPr/>
          </p:nvSpPr>
          <p:spPr bwMode="auto">
            <a:xfrm>
              <a:off x="6488180" y="4173132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8" name="Oval 257"/>
            <p:cNvSpPr>
              <a:spLocks noChangeAspect="1" noChangeArrowheads="1"/>
            </p:cNvSpPr>
            <p:nvPr/>
          </p:nvSpPr>
          <p:spPr bwMode="auto">
            <a:xfrm>
              <a:off x="6640580" y="4364810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99" name="Oval 257"/>
            <p:cNvSpPr>
              <a:spLocks noChangeAspect="1" noChangeArrowheads="1"/>
            </p:cNvSpPr>
            <p:nvPr/>
          </p:nvSpPr>
          <p:spPr bwMode="auto">
            <a:xfrm>
              <a:off x="7326380" y="4517210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00" name="Oval 257"/>
            <p:cNvSpPr>
              <a:spLocks noChangeAspect="1" noChangeArrowheads="1"/>
            </p:cNvSpPr>
            <p:nvPr/>
          </p:nvSpPr>
          <p:spPr bwMode="auto">
            <a:xfrm>
              <a:off x="7935980" y="4249332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01" name="Oval 257"/>
            <p:cNvSpPr>
              <a:spLocks noChangeAspect="1" noChangeArrowheads="1"/>
            </p:cNvSpPr>
            <p:nvPr/>
          </p:nvSpPr>
          <p:spPr bwMode="auto">
            <a:xfrm>
              <a:off x="7591915" y="3944532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02" name="Oval 257"/>
            <p:cNvSpPr>
              <a:spLocks noChangeAspect="1" noChangeArrowheads="1"/>
            </p:cNvSpPr>
            <p:nvPr/>
          </p:nvSpPr>
          <p:spPr bwMode="auto">
            <a:xfrm>
              <a:off x="7820515" y="3639732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03" name="Oval 257"/>
            <p:cNvSpPr>
              <a:spLocks noChangeAspect="1" noChangeArrowheads="1"/>
            </p:cNvSpPr>
            <p:nvPr/>
          </p:nvSpPr>
          <p:spPr bwMode="auto">
            <a:xfrm>
              <a:off x="7210915" y="3755210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04" name="Oval 257"/>
            <p:cNvSpPr>
              <a:spLocks noChangeAspect="1" noChangeArrowheads="1"/>
            </p:cNvSpPr>
            <p:nvPr/>
          </p:nvSpPr>
          <p:spPr bwMode="auto">
            <a:xfrm>
              <a:off x="7896715" y="4669610"/>
              <a:ext cx="36935" cy="369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05" name="Oval 263"/>
            <p:cNvSpPr>
              <a:spLocks noChangeAspect="1" noChangeArrowheads="1"/>
            </p:cNvSpPr>
            <p:nvPr/>
          </p:nvSpPr>
          <p:spPr bwMode="auto">
            <a:xfrm>
              <a:off x="6376212" y="3827520"/>
              <a:ext cx="36934" cy="3897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600">
                <a:solidFill>
                  <a:schemeClr val="tx1"/>
                </a:solidFill>
                <a:latin typeface="굴림" pitchFamily="50" charset="-127"/>
              </a:endParaRPr>
            </a:p>
          </p:txBody>
        </p:sp>
      </p:grpSp>
      <p:sp>
        <p:nvSpPr>
          <p:cNvPr id="208" name="자유형 207"/>
          <p:cNvSpPr>
            <a:spLocks noChangeAspect="1"/>
          </p:cNvSpPr>
          <p:nvPr/>
        </p:nvSpPr>
        <p:spPr>
          <a:xfrm>
            <a:off x="4470579" y="1838198"/>
            <a:ext cx="2029864" cy="2288270"/>
          </a:xfrm>
          <a:custGeom>
            <a:avLst/>
            <a:gdLst>
              <a:gd name="connsiteX0" fmla="*/ 1295400 w 1342245"/>
              <a:gd name="connsiteY0" fmla="*/ 0 h 1513115"/>
              <a:gd name="connsiteX1" fmla="*/ 1317172 w 1342245"/>
              <a:gd name="connsiteY1" fmla="*/ 533400 h 1513115"/>
              <a:gd name="connsiteX2" fmla="*/ 990600 w 1342245"/>
              <a:gd name="connsiteY2" fmla="*/ 707572 h 1513115"/>
              <a:gd name="connsiteX3" fmla="*/ 1186543 w 1342245"/>
              <a:gd name="connsiteY3" fmla="*/ 1273629 h 1513115"/>
              <a:gd name="connsiteX4" fmla="*/ 0 w 1342245"/>
              <a:gd name="connsiteY4" fmla="*/ 1513115 h 1513115"/>
              <a:gd name="connsiteX5" fmla="*/ 0 w 1342245"/>
              <a:gd name="connsiteY5" fmla="*/ 1513115 h 151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2245" h="1513115">
                <a:moveTo>
                  <a:pt x="1295400" y="0"/>
                </a:moveTo>
                <a:cubicBezTo>
                  <a:pt x="1331686" y="207735"/>
                  <a:pt x="1367972" y="415471"/>
                  <a:pt x="1317172" y="533400"/>
                </a:cubicBezTo>
                <a:cubicBezTo>
                  <a:pt x="1266372" y="651329"/>
                  <a:pt x="1012371" y="584201"/>
                  <a:pt x="990600" y="707572"/>
                </a:cubicBezTo>
                <a:cubicBezTo>
                  <a:pt x="968829" y="830943"/>
                  <a:pt x="1351643" y="1139372"/>
                  <a:pt x="1186543" y="1273629"/>
                </a:cubicBezTo>
                <a:cubicBezTo>
                  <a:pt x="1021443" y="1407886"/>
                  <a:pt x="0" y="1513115"/>
                  <a:pt x="0" y="1513115"/>
                </a:cubicBezTo>
                <a:lnTo>
                  <a:pt x="0" y="1513115"/>
                </a:lnTo>
              </a:path>
            </a:pathLst>
          </a:custGeom>
          <a:ln w="31750">
            <a:solidFill>
              <a:schemeClr val="accent5">
                <a:lumMod val="25000"/>
              </a:schemeClr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09" name="직선 화살표 연결선 208"/>
          <p:cNvCxnSpPr>
            <a:cxnSpLocks noChangeAspect="1"/>
            <a:stCxn id="198" idx="0"/>
            <a:endCxn id="192" idx="2"/>
          </p:cNvCxnSpPr>
          <p:nvPr/>
        </p:nvCxnSpPr>
        <p:spPr bwMode="auto">
          <a:xfrm flipH="1">
            <a:off x="5752178" y="3145273"/>
            <a:ext cx="637893" cy="42105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10" name="직선 화살표 연결선 209"/>
          <p:cNvCxnSpPr>
            <a:cxnSpLocks/>
            <a:stCxn id="191" idx="4"/>
            <a:endCxn id="189" idx="1"/>
          </p:cNvCxnSpPr>
          <p:nvPr/>
        </p:nvCxnSpPr>
        <p:spPr bwMode="auto">
          <a:xfrm>
            <a:off x="5324678" y="2680247"/>
            <a:ext cx="294051" cy="40620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11" name="직선 화살표 연결선 210"/>
          <p:cNvCxnSpPr>
            <a:cxnSpLocks noChangeAspect="1"/>
            <a:stCxn id="205" idx="1"/>
            <a:endCxn id="197" idx="7"/>
          </p:cNvCxnSpPr>
          <p:nvPr/>
        </p:nvCxnSpPr>
        <p:spPr bwMode="auto">
          <a:xfrm>
            <a:off x="6046397" y="2486755"/>
            <a:ext cx="171058" cy="42776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12" name="직선 화살표 연결선 211"/>
          <p:cNvCxnSpPr>
            <a:cxnSpLocks noChangeAspect="1"/>
            <a:stCxn id="181" idx="7"/>
            <a:endCxn id="182" idx="7"/>
          </p:cNvCxnSpPr>
          <p:nvPr/>
        </p:nvCxnSpPr>
        <p:spPr bwMode="auto">
          <a:xfrm flipV="1">
            <a:off x="5165095" y="3687529"/>
            <a:ext cx="130006" cy="62213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13" name="직선 화살표 연결선 212"/>
          <p:cNvCxnSpPr>
            <a:cxnSpLocks noChangeAspect="1"/>
            <a:stCxn id="201" idx="7"/>
            <a:endCxn id="203" idx="6"/>
          </p:cNvCxnSpPr>
          <p:nvPr/>
        </p:nvCxnSpPr>
        <p:spPr bwMode="auto">
          <a:xfrm flipH="1" flipV="1">
            <a:off x="7119471" y="2412978"/>
            <a:ext cx="465277" cy="21835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14" name="직선 화살표 연결선 213"/>
          <p:cNvCxnSpPr>
            <a:cxnSpLocks noChangeAspect="1"/>
            <a:stCxn id="195" idx="5"/>
            <a:endCxn id="193" idx="0"/>
          </p:cNvCxnSpPr>
          <p:nvPr/>
        </p:nvCxnSpPr>
        <p:spPr bwMode="auto">
          <a:xfrm flipH="1" flipV="1">
            <a:off x="4831100" y="5084886"/>
            <a:ext cx="159213" cy="55371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15" name="직선 화살표 연결선 214"/>
          <p:cNvCxnSpPr>
            <a:cxnSpLocks noChangeAspect="1"/>
            <a:stCxn id="200" idx="3"/>
            <a:endCxn id="199" idx="5"/>
          </p:cNvCxnSpPr>
          <p:nvPr/>
        </p:nvCxnSpPr>
        <p:spPr bwMode="auto">
          <a:xfrm flipH="1">
            <a:off x="7255807" y="3041261"/>
            <a:ext cx="722811" cy="33184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6" name="TextBox 215"/>
          <p:cNvSpPr txBox="1"/>
          <p:nvPr/>
        </p:nvSpPr>
        <p:spPr>
          <a:xfrm>
            <a:off x="4751494" y="5879068"/>
            <a:ext cx="352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+mn-lt"/>
              </a:rPr>
              <a:t>Feature space (e.g., 1600-D)</a:t>
            </a:r>
            <a:endParaRPr lang="ko-KR" altLang="en-US" sz="1800" b="1" dirty="0" smtClean="0">
              <a:latin typeface="+mn-lt"/>
            </a:endParaRPr>
          </a:p>
        </p:txBody>
      </p:sp>
      <p:graphicFrame>
        <p:nvGraphicFramePr>
          <p:cNvPr id="218" name="개체 2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12000"/>
              </p:ext>
            </p:extLst>
          </p:nvPr>
        </p:nvGraphicFramePr>
        <p:xfrm>
          <a:off x="6811185" y="1916668"/>
          <a:ext cx="103741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9" imgW="545760" imgH="241200" progId="Equation.3">
                  <p:embed/>
                </p:oleObj>
              </mc:Choice>
              <mc:Fallback>
                <p:oleObj name="Equation" r:id="rId9" imgW="545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1185" y="1916668"/>
                        <a:ext cx="103741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3" name="그룹 222"/>
          <p:cNvGrpSpPr>
            <a:grpSpLocks noChangeAspect="1"/>
          </p:cNvGrpSpPr>
          <p:nvPr/>
        </p:nvGrpSpPr>
        <p:grpSpPr>
          <a:xfrm>
            <a:off x="6224588" y="2344738"/>
            <a:ext cx="169863" cy="169862"/>
            <a:chOff x="1720850" y="5641975"/>
            <a:chExt cx="169863" cy="169862"/>
          </a:xfrm>
        </p:grpSpPr>
        <p:sp>
          <p:nvSpPr>
            <p:cNvPr id="224" name="Line 55"/>
            <p:cNvSpPr>
              <a:spLocks noChangeAspect="1" noChangeShapeType="1"/>
            </p:cNvSpPr>
            <p:nvPr/>
          </p:nvSpPr>
          <p:spPr bwMode="auto">
            <a:xfrm flipH="1">
              <a:off x="1720850" y="5641975"/>
              <a:ext cx="169863" cy="169862"/>
            </a:xfrm>
            <a:prstGeom prst="line">
              <a:avLst/>
            </a:prstGeom>
            <a:noFill/>
            <a:ln w="76200" algn="ctr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ko-KR" altLang="en-US"/>
            </a:p>
          </p:txBody>
        </p:sp>
        <p:sp>
          <p:nvSpPr>
            <p:cNvPr id="225" name="Line 56"/>
            <p:cNvSpPr>
              <a:spLocks noChangeAspect="1" noChangeShapeType="1"/>
            </p:cNvSpPr>
            <p:nvPr/>
          </p:nvSpPr>
          <p:spPr bwMode="auto">
            <a:xfrm>
              <a:off x="1720850" y="5641975"/>
              <a:ext cx="169863" cy="169862"/>
            </a:xfrm>
            <a:prstGeom prst="line">
              <a:avLst/>
            </a:prstGeom>
            <a:noFill/>
            <a:ln w="76200" algn="ctr">
              <a:solidFill>
                <a:srgbClr val="80008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ko-KR" altLang="en-US"/>
            </a:p>
          </p:txBody>
        </p:sp>
      </p:grpSp>
      <p:sp>
        <p:nvSpPr>
          <p:cNvPr id="226" name="Text Box 60"/>
          <p:cNvSpPr txBox="1">
            <a:spLocks noChangeArrowheads="1"/>
          </p:cNvSpPr>
          <p:nvPr/>
        </p:nvSpPr>
        <p:spPr bwMode="auto">
          <a:xfrm>
            <a:off x="6096000" y="2036762"/>
            <a:ext cx="457200" cy="274638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800080"/>
                </a:solidFill>
                <a:latin typeface="Verdana" pitchFamily="34" charset="0"/>
              </a:rPr>
              <a:t>?</a:t>
            </a:r>
            <a:endParaRPr lang="en-US" altLang="ko-KR" sz="1800" b="1" dirty="0">
              <a:solidFill>
                <a:srgbClr val="800080"/>
              </a:solidFill>
            </a:endParaRPr>
          </a:p>
        </p:txBody>
      </p:sp>
      <p:cxnSp>
        <p:nvCxnSpPr>
          <p:cNvPr id="217" name="직선 연결선 216"/>
          <p:cNvCxnSpPr>
            <a:stCxn id="183" idx="3"/>
            <a:endCxn id="60" idx="3"/>
          </p:cNvCxnSpPr>
          <p:nvPr/>
        </p:nvCxnSpPr>
        <p:spPr bwMode="auto">
          <a:xfrm flipH="1">
            <a:off x="3581400" y="3040930"/>
            <a:ext cx="1530700" cy="99767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26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9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8" grpId="0" animBg="1"/>
      <p:bldP spid="38" grpId="1" animBg="1"/>
      <p:bldP spid="37" grpId="0" animBg="1"/>
      <p:bldP spid="37" grpId="1" animBg="1"/>
      <p:bldP spid="56" grpId="0"/>
      <p:bldP spid="57" grpId="0"/>
      <p:bldP spid="57" grpId="1"/>
      <p:bldP spid="58" grpId="0"/>
      <p:bldP spid="58" grpId="1"/>
      <p:bldP spid="60" grpId="0" animBg="1"/>
      <p:bldP spid="62" grpId="0"/>
      <p:bldP spid="116" grpId="0"/>
      <p:bldP spid="117" grpId="0"/>
      <p:bldP spid="208" grpId="0" animBg="1"/>
      <p:bldP spid="216" grpId="0"/>
      <p:bldP spid="226" grpId="0"/>
      <p:bldP spid="22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Activity detection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667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800" b="1" i="1" dirty="0" smtClean="0"/>
              <a:t>Search</a:t>
            </a:r>
            <a:r>
              <a:rPr lang="en-US" altLang="ko-KR" sz="2800" dirty="0" smtClean="0"/>
              <a:t> for the particular time interval</a:t>
            </a:r>
          </a:p>
          <a:p>
            <a:pPr lvl="1"/>
            <a:r>
              <a:rPr lang="en-US" altLang="ko-KR" sz="2400" dirty="0" smtClean="0"/>
              <a:t>&lt;starting time, ending time&gt;</a:t>
            </a:r>
          </a:p>
          <a:p>
            <a:pPr lvl="1"/>
            <a:r>
              <a:rPr lang="en-US" altLang="ko-KR" sz="2400" dirty="0" smtClean="0"/>
              <a:t>Video segment containing the activity</a:t>
            </a: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244073" y="4320483"/>
            <a:ext cx="5166127" cy="685800"/>
            <a:chOff x="-228600" y="4876800"/>
            <a:chExt cx="8610600" cy="114305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4876801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76800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600" y="4876800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grpSp>
        <p:nvGrpSpPr>
          <p:cNvPr id="14" name="Group 87"/>
          <p:cNvGrpSpPr>
            <a:grpSpLocks/>
          </p:cNvGrpSpPr>
          <p:nvPr/>
        </p:nvGrpSpPr>
        <p:grpSpPr bwMode="auto">
          <a:xfrm>
            <a:off x="5303838" y="2528196"/>
            <a:ext cx="3459162" cy="3657600"/>
            <a:chOff x="2736" y="1872"/>
            <a:chExt cx="2179" cy="2304"/>
          </a:xfrm>
        </p:grpSpPr>
        <p:sp>
          <p:nvSpPr>
            <p:cNvPr id="15" name="Oval 252"/>
            <p:cNvSpPr>
              <a:spLocks noChangeAspect="1" noChangeArrowheads="1"/>
            </p:cNvSpPr>
            <p:nvPr/>
          </p:nvSpPr>
          <p:spPr bwMode="auto">
            <a:xfrm>
              <a:off x="2923" y="2161"/>
              <a:ext cx="839" cy="832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16" name="Text Box 234"/>
            <p:cNvSpPr txBox="1">
              <a:spLocks noChangeAspect="1" noChangeArrowheads="1"/>
            </p:cNvSpPr>
            <p:nvPr/>
          </p:nvSpPr>
          <p:spPr bwMode="auto">
            <a:xfrm>
              <a:off x="3670" y="3117"/>
              <a:ext cx="105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>
                  <a:solidFill>
                    <a:srgbClr val="660066"/>
                  </a:solidFill>
                  <a:latin typeface="Verdana" pitchFamily="34" charset="0"/>
                </a:rPr>
                <a:t>Shaking hands</a:t>
              </a:r>
            </a:p>
          </p:txBody>
        </p:sp>
        <p:sp>
          <p:nvSpPr>
            <p:cNvPr id="17" name="Line 244"/>
            <p:cNvSpPr>
              <a:spLocks noChangeAspect="1" noChangeShapeType="1"/>
            </p:cNvSpPr>
            <p:nvPr/>
          </p:nvSpPr>
          <p:spPr bwMode="auto">
            <a:xfrm>
              <a:off x="2985" y="3046"/>
              <a:ext cx="19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Line 245"/>
            <p:cNvSpPr>
              <a:spLocks noChangeAspect="1" noChangeShapeType="1"/>
            </p:cNvSpPr>
            <p:nvPr/>
          </p:nvSpPr>
          <p:spPr bwMode="auto">
            <a:xfrm flipV="1">
              <a:off x="3945" y="2087"/>
              <a:ext cx="0" cy="1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Oval 246"/>
            <p:cNvSpPr>
              <a:spLocks noChangeAspect="1" noChangeArrowheads="1"/>
            </p:cNvSpPr>
            <p:nvPr/>
          </p:nvSpPr>
          <p:spPr bwMode="auto">
            <a:xfrm>
              <a:off x="3329" y="2495"/>
              <a:ext cx="22" cy="2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0" name="Oval 247"/>
            <p:cNvSpPr>
              <a:spLocks noChangeAspect="1" noChangeArrowheads="1"/>
            </p:cNvSpPr>
            <p:nvPr/>
          </p:nvSpPr>
          <p:spPr bwMode="auto">
            <a:xfrm>
              <a:off x="3259" y="3872"/>
              <a:ext cx="22" cy="2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1" name="Oval 248"/>
            <p:cNvSpPr>
              <a:spLocks noChangeAspect="1" noChangeArrowheads="1"/>
            </p:cNvSpPr>
            <p:nvPr/>
          </p:nvSpPr>
          <p:spPr bwMode="auto">
            <a:xfrm>
              <a:off x="4325" y="2694"/>
              <a:ext cx="22" cy="23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2" name="Oval 249"/>
            <p:cNvSpPr>
              <a:spLocks noChangeAspect="1" noChangeArrowheads="1"/>
            </p:cNvSpPr>
            <p:nvPr/>
          </p:nvSpPr>
          <p:spPr bwMode="auto">
            <a:xfrm>
              <a:off x="4292" y="3740"/>
              <a:ext cx="22" cy="2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3" name="Oval 250"/>
            <p:cNvSpPr>
              <a:spLocks noChangeAspect="1" noChangeArrowheads="1"/>
            </p:cNvSpPr>
            <p:nvPr/>
          </p:nvSpPr>
          <p:spPr bwMode="auto">
            <a:xfrm>
              <a:off x="3762" y="3304"/>
              <a:ext cx="904" cy="872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4" name="Oval 251"/>
            <p:cNvSpPr>
              <a:spLocks noChangeAspect="1" noChangeArrowheads="1"/>
            </p:cNvSpPr>
            <p:nvPr/>
          </p:nvSpPr>
          <p:spPr bwMode="auto">
            <a:xfrm>
              <a:off x="2923" y="3251"/>
              <a:ext cx="714" cy="92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5" name="Oval 253"/>
            <p:cNvSpPr>
              <a:spLocks noChangeAspect="1" noChangeArrowheads="1"/>
            </p:cNvSpPr>
            <p:nvPr/>
          </p:nvSpPr>
          <p:spPr bwMode="auto">
            <a:xfrm>
              <a:off x="3886" y="2072"/>
              <a:ext cx="967" cy="1006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6" name="Oval 254"/>
            <p:cNvSpPr>
              <a:spLocks noChangeAspect="1" noChangeArrowheads="1"/>
            </p:cNvSpPr>
            <p:nvPr/>
          </p:nvSpPr>
          <p:spPr bwMode="auto">
            <a:xfrm>
              <a:off x="4417" y="3865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7" name="Oval 255"/>
            <p:cNvSpPr>
              <a:spLocks noChangeAspect="1" noChangeArrowheads="1"/>
            </p:cNvSpPr>
            <p:nvPr/>
          </p:nvSpPr>
          <p:spPr bwMode="auto">
            <a:xfrm>
              <a:off x="4300" y="4007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8" name="Oval 256"/>
            <p:cNvSpPr>
              <a:spLocks noChangeAspect="1" noChangeArrowheads="1"/>
            </p:cNvSpPr>
            <p:nvPr/>
          </p:nvSpPr>
          <p:spPr bwMode="auto">
            <a:xfrm>
              <a:off x="4011" y="3905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29" name="Oval 257"/>
            <p:cNvSpPr>
              <a:spLocks noChangeAspect="1" noChangeArrowheads="1"/>
            </p:cNvSpPr>
            <p:nvPr/>
          </p:nvSpPr>
          <p:spPr bwMode="auto">
            <a:xfrm>
              <a:off x="4011" y="3531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0" name="Oval 258"/>
            <p:cNvSpPr>
              <a:spLocks noChangeAspect="1" noChangeArrowheads="1"/>
            </p:cNvSpPr>
            <p:nvPr/>
          </p:nvSpPr>
          <p:spPr bwMode="auto">
            <a:xfrm>
              <a:off x="4549" y="3656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1" name="Oval 259"/>
            <p:cNvSpPr>
              <a:spLocks noChangeAspect="1" noChangeArrowheads="1"/>
            </p:cNvSpPr>
            <p:nvPr/>
          </p:nvSpPr>
          <p:spPr bwMode="auto">
            <a:xfrm>
              <a:off x="4300" y="3469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2" name="Oval 260"/>
            <p:cNvSpPr>
              <a:spLocks noChangeAspect="1" noChangeArrowheads="1"/>
            </p:cNvSpPr>
            <p:nvPr/>
          </p:nvSpPr>
          <p:spPr bwMode="auto">
            <a:xfrm>
              <a:off x="4135" y="3718"/>
              <a:ext cx="23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3" name="Oval 261"/>
            <p:cNvSpPr>
              <a:spLocks noChangeAspect="1" noChangeArrowheads="1"/>
            </p:cNvSpPr>
            <p:nvPr/>
          </p:nvSpPr>
          <p:spPr bwMode="auto">
            <a:xfrm>
              <a:off x="3359" y="4011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4" name="Oval 262"/>
            <p:cNvSpPr>
              <a:spLocks noChangeAspect="1" noChangeArrowheads="1"/>
            </p:cNvSpPr>
            <p:nvPr/>
          </p:nvSpPr>
          <p:spPr bwMode="auto">
            <a:xfrm>
              <a:off x="3421" y="3864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5" name="Oval 263"/>
            <p:cNvSpPr>
              <a:spLocks noChangeAspect="1" noChangeArrowheads="1"/>
            </p:cNvSpPr>
            <p:nvPr/>
          </p:nvSpPr>
          <p:spPr bwMode="auto">
            <a:xfrm>
              <a:off x="3483" y="3491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6" name="Oval 264"/>
            <p:cNvSpPr>
              <a:spLocks noChangeAspect="1" noChangeArrowheads="1"/>
            </p:cNvSpPr>
            <p:nvPr/>
          </p:nvSpPr>
          <p:spPr bwMode="auto">
            <a:xfrm>
              <a:off x="3110" y="3927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7" name="Oval 265"/>
            <p:cNvSpPr>
              <a:spLocks noChangeAspect="1" noChangeArrowheads="1"/>
            </p:cNvSpPr>
            <p:nvPr/>
          </p:nvSpPr>
          <p:spPr bwMode="auto">
            <a:xfrm>
              <a:off x="3047" y="3491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8" name="Oval 266"/>
            <p:cNvSpPr>
              <a:spLocks noChangeAspect="1" noChangeArrowheads="1"/>
            </p:cNvSpPr>
            <p:nvPr/>
          </p:nvSpPr>
          <p:spPr bwMode="auto">
            <a:xfrm>
              <a:off x="2985" y="3740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39" name="Oval 267"/>
            <p:cNvSpPr>
              <a:spLocks noChangeAspect="1" noChangeArrowheads="1"/>
            </p:cNvSpPr>
            <p:nvPr/>
          </p:nvSpPr>
          <p:spPr bwMode="auto">
            <a:xfrm>
              <a:off x="4541" y="3989"/>
              <a:ext cx="23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0" name="Oval 268"/>
            <p:cNvSpPr>
              <a:spLocks noChangeAspect="1" noChangeArrowheads="1"/>
            </p:cNvSpPr>
            <p:nvPr/>
          </p:nvSpPr>
          <p:spPr bwMode="auto">
            <a:xfrm>
              <a:off x="4541" y="2922"/>
              <a:ext cx="23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1" name="Oval 269"/>
            <p:cNvSpPr>
              <a:spLocks noChangeAspect="1" noChangeArrowheads="1"/>
            </p:cNvSpPr>
            <p:nvPr/>
          </p:nvSpPr>
          <p:spPr bwMode="auto">
            <a:xfrm>
              <a:off x="4106" y="2423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2" name="Oval 270"/>
            <p:cNvSpPr>
              <a:spLocks noChangeAspect="1" noChangeArrowheads="1"/>
            </p:cNvSpPr>
            <p:nvPr/>
          </p:nvSpPr>
          <p:spPr bwMode="auto">
            <a:xfrm>
              <a:off x="3959" y="2548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3" name="Oval 271"/>
            <p:cNvSpPr>
              <a:spLocks noChangeAspect="1" noChangeArrowheads="1"/>
            </p:cNvSpPr>
            <p:nvPr/>
          </p:nvSpPr>
          <p:spPr bwMode="auto">
            <a:xfrm>
              <a:off x="4084" y="2899"/>
              <a:ext cx="22" cy="23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4" name="Oval 272"/>
            <p:cNvSpPr>
              <a:spLocks noChangeAspect="1" noChangeArrowheads="1"/>
            </p:cNvSpPr>
            <p:nvPr/>
          </p:nvSpPr>
          <p:spPr bwMode="auto">
            <a:xfrm>
              <a:off x="4270" y="2962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5" name="Oval 273"/>
            <p:cNvSpPr>
              <a:spLocks noChangeAspect="1" noChangeArrowheads="1"/>
            </p:cNvSpPr>
            <p:nvPr/>
          </p:nvSpPr>
          <p:spPr bwMode="auto">
            <a:xfrm>
              <a:off x="4644" y="2464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6" name="Oval 274"/>
            <p:cNvSpPr>
              <a:spLocks noChangeAspect="1" noChangeArrowheads="1"/>
            </p:cNvSpPr>
            <p:nvPr/>
          </p:nvSpPr>
          <p:spPr bwMode="auto">
            <a:xfrm>
              <a:off x="4084" y="2672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7" name="Oval 275"/>
            <p:cNvSpPr>
              <a:spLocks noChangeAspect="1" noChangeArrowheads="1"/>
            </p:cNvSpPr>
            <p:nvPr/>
          </p:nvSpPr>
          <p:spPr bwMode="auto">
            <a:xfrm>
              <a:off x="4604" y="2672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8" name="Oval 276"/>
            <p:cNvSpPr>
              <a:spLocks noChangeAspect="1" noChangeArrowheads="1"/>
            </p:cNvSpPr>
            <p:nvPr/>
          </p:nvSpPr>
          <p:spPr bwMode="auto">
            <a:xfrm>
              <a:off x="4395" y="2526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49" name="Oval 277"/>
            <p:cNvSpPr>
              <a:spLocks noChangeAspect="1" noChangeArrowheads="1"/>
            </p:cNvSpPr>
            <p:nvPr/>
          </p:nvSpPr>
          <p:spPr bwMode="auto">
            <a:xfrm>
              <a:off x="3172" y="3344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0" name="Oval 278"/>
            <p:cNvSpPr>
              <a:spLocks noChangeAspect="1" noChangeArrowheads="1"/>
            </p:cNvSpPr>
            <p:nvPr/>
          </p:nvSpPr>
          <p:spPr bwMode="auto">
            <a:xfrm>
              <a:off x="3483" y="2784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1" name="Oval 279"/>
            <p:cNvSpPr>
              <a:spLocks noChangeAspect="1" noChangeArrowheads="1"/>
            </p:cNvSpPr>
            <p:nvPr/>
          </p:nvSpPr>
          <p:spPr bwMode="auto">
            <a:xfrm>
              <a:off x="3047" y="2410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2" name="Oval 280"/>
            <p:cNvSpPr>
              <a:spLocks noChangeAspect="1" noChangeArrowheads="1"/>
            </p:cNvSpPr>
            <p:nvPr/>
          </p:nvSpPr>
          <p:spPr bwMode="auto">
            <a:xfrm>
              <a:off x="3234" y="2846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3" name="Oval 281"/>
            <p:cNvSpPr>
              <a:spLocks noChangeAspect="1" noChangeArrowheads="1"/>
            </p:cNvSpPr>
            <p:nvPr/>
          </p:nvSpPr>
          <p:spPr bwMode="auto">
            <a:xfrm>
              <a:off x="3545" y="2410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4" name="Oval 282"/>
            <p:cNvSpPr>
              <a:spLocks noChangeAspect="1" noChangeArrowheads="1"/>
            </p:cNvSpPr>
            <p:nvPr/>
          </p:nvSpPr>
          <p:spPr bwMode="auto">
            <a:xfrm>
              <a:off x="3274" y="2286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5" name="Oval 283"/>
            <p:cNvSpPr>
              <a:spLocks noChangeAspect="1" noChangeArrowheads="1"/>
            </p:cNvSpPr>
            <p:nvPr/>
          </p:nvSpPr>
          <p:spPr bwMode="auto">
            <a:xfrm>
              <a:off x="3047" y="2659"/>
              <a:ext cx="22" cy="23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6" name="Oval 284"/>
            <p:cNvSpPr>
              <a:spLocks noChangeAspect="1" noChangeArrowheads="1"/>
            </p:cNvSpPr>
            <p:nvPr/>
          </p:nvSpPr>
          <p:spPr bwMode="auto">
            <a:xfrm>
              <a:off x="3648" y="2597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7" name="Oval 287"/>
            <p:cNvSpPr>
              <a:spLocks noChangeAspect="1" noChangeArrowheads="1"/>
            </p:cNvSpPr>
            <p:nvPr/>
          </p:nvSpPr>
          <p:spPr bwMode="auto">
            <a:xfrm>
              <a:off x="4292" y="2196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8" name="Oval 288"/>
            <p:cNvSpPr>
              <a:spLocks noChangeAspect="1" noChangeArrowheads="1"/>
            </p:cNvSpPr>
            <p:nvPr/>
          </p:nvSpPr>
          <p:spPr bwMode="auto">
            <a:xfrm>
              <a:off x="4541" y="2321"/>
              <a:ext cx="23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59" name="Oval 289"/>
            <p:cNvSpPr>
              <a:spLocks noChangeAspect="1" noChangeArrowheads="1"/>
            </p:cNvSpPr>
            <p:nvPr/>
          </p:nvSpPr>
          <p:spPr bwMode="auto">
            <a:xfrm>
              <a:off x="3824" y="3740"/>
              <a:ext cx="22" cy="22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ko-KR" altLang="ko-KR" sz="1100">
                <a:solidFill>
                  <a:schemeClr val="tx1"/>
                </a:solidFill>
                <a:latin typeface="굴림" pitchFamily="50" charset="-127"/>
              </a:endParaRPr>
            </a:p>
          </p:txBody>
        </p:sp>
        <p:sp>
          <p:nvSpPr>
            <p:cNvPr id="60" name="Text Box 290"/>
            <p:cNvSpPr txBox="1">
              <a:spLocks noChangeAspect="1" noChangeArrowheads="1"/>
            </p:cNvSpPr>
            <p:nvPr/>
          </p:nvSpPr>
          <p:spPr bwMode="auto">
            <a:xfrm>
              <a:off x="3857" y="1872"/>
              <a:ext cx="105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>
                  <a:solidFill>
                    <a:srgbClr val="660066"/>
                  </a:solidFill>
                  <a:latin typeface="Verdana" pitchFamily="34" charset="0"/>
                </a:rPr>
                <a:t>Hugging</a:t>
              </a:r>
            </a:p>
          </p:txBody>
        </p:sp>
        <p:sp>
          <p:nvSpPr>
            <p:cNvPr id="61" name="Text Box 291"/>
            <p:cNvSpPr txBox="1">
              <a:spLocks noChangeAspect="1" noChangeArrowheads="1"/>
            </p:cNvSpPr>
            <p:nvPr/>
          </p:nvSpPr>
          <p:spPr bwMode="auto">
            <a:xfrm>
              <a:off x="2798" y="1971"/>
              <a:ext cx="105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>
                  <a:solidFill>
                    <a:srgbClr val="660066"/>
                  </a:solidFill>
                  <a:latin typeface="Verdana" pitchFamily="34" charset="0"/>
                </a:rPr>
                <a:t>Pushing</a:t>
              </a:r>
            </a:p>
          </p:txBody>
        </p:sp>
        <p:sp>
          <p:nvSpPr>
            <p:cNvPr id="62" name="Text Box 292"/>
            <p:cNvSpPr txBox="1">
              <a:spLocks noChangeAspect="1" noChangeArrowheads="1"/>
            </p:cNvSpPr>
            <p:nvPr/>
          </p:nvSpPr>
          <p:spPr bwMode="auto">
            <a:xfrm>
              <a:off x="2736" y="3064"/>
              <a:ext cx="105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>
                  <a:solidFill>
                    <a:srgbClr val="660066"/>
                  </a:solidFill>
                  <a:latin typeface="Verdana" pitchFamily="34" charset="0"/>
                </a:rPr>
                <a:t>Punching</a:t>
              </a: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148851" y="4152208"/>
            <a:ext cx="2563654" cy="1119188"/>
          </a:xfrm>
          <a:prstGeom prst="rect">
            <a:avLst/>
          </a:prstGeom>
          <a:ln w="88900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8600" y="3259299"/>
            <a:ext cx="3840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</a:tabLst>
            </a:pPr>
            <a:r>
              <a:rPr lang="en-US" altLang="ko-KR" sz="2400" b="1" i="1" dirty="0" smtClean="0">
                <a:latin typeface="Arial" pitchFamily="34" charset="0"/>
                <a:cs typeface="Arial" pitchFamily="34" charset="0"/>
              </a:rPr>
              <a:t>Input: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400" dirty="0" smtClean="0">
                <a:latin typeface="Arial" pitchFamily="34" charset="0"/>
                <a:cs typeface="Arial" pitchFamily="34" charset="0"/>
              </a:rPr>
            </a:b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	continuous video stream</a:t>
            </a:r>
            <a:endParaRPr lang="ko-KR" altLang="en-US" sz="24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7" name="그룹 66"/>
          <p:cNvGrpSpPr>
            <a:grpSpLocks noChangeAspect="1"/>
          </p:cNvGrpSpPr>
          <p:nvPr/>
        </p:nvGrpSpPr>
        <p:grpSpPr>
          <a:xfrm>
            <a:off x="5973762" y="3425134"/>
            <a:ext cx="169863" cy="169862"/>
            <a:chOff x="1720850" y="5641975"/>
            <a:chExt cx="169863" cy="169862"/>
          </a:xfrm>
        </p:grpSpPr>
        <p:sp>
          <p:nvSpPr>
            <p:cNvPr id="65" name="Line 55"/>
            <p:cNvSpPr>
              <a:spLocks noChangeAspect="1" noChangeShapeType="1"/>
            </p:cNvSpPr>
            <p:nvPr/>
          </p:nvSpPr>
          <p:spPr bwMode="auto">
            <a:xfrm flipH="1">
              <a:off x="1720850" y="5641975"/>
              <a:ext cx="169863" cy="169862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Line 56"/>
            <p:cNvSpPr>
              <a:spLocks noChangeAspect="1" noChangeShapeType="1"/>
            </p:cNvSpPr>
            <p:nvPr/>
          </p:nvSpPr>
          <p:spPr bwMode="auto">
            <a:xfrm>
              <a:off x="1720850" y="5641975"/>
              <a:ext cx="169863" cy="169862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69" name="직선 연결선 68"/>
          <p:cNvCxnSpPr>
            <a:endCxn id="63" idx="0"/>
          </p:cNvCxnSpPr>
          <p:nvPr/>
        </p:nvCxnSpPr>
        <p:spPr bwMode="auto">
          <a:xfrm flipH="1">
            <a:off x="3430678" y="3485458"/>
            <a:ext cx="2628015" cy="666750"/>
          </a:xfrm>
          <a:prstGeom prst="line">
            <a:avLst/>
          </a:prstGeom>
          <a:solidFill>
            <a:schemeClr val="bg1"/>
          </a:solidFill>
          <a:ln w="158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27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8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92328"/>
            <a:ext cx="8229600" cy="4525963"/>
          </a:xfrm>
        </p:spPr>
        <p:txBody>
          <a:bodyPr/>
          <a:lstStyle/>
          <a:p>
            <a:r>
              <a:rPr lang="en-US" altLang="ko-KR" sz="2800" dirty="0" smtClean="0"/>
              <a:t>Binary classifier</a:t>
            </a:r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>
              <a:spcBef>
                <a:spcPts val="2000"/>
              </a:spcBef>
            </a:pPr>
            <a:r>
              <a:rPr lang="en-US" altLang="ko-KR" sz="2800" dirty="0" smtClean="0"/>
              <a:t>Sliding window technique</a:t>
            </a:r>
          </a:p>
          <a:p>
            <a:pPr lvl="1"/>
            <a:r>
              <a:rPr lang="en-US" altLang="ko-KR" sz="2400" dirty="0" smtClean="0"/>
              <a:t>Classify all possible time intervals</a:t>
            </a:r>
            <a:endParaRPr lang="ko-KR" altLang="en-US" sz="2400" dirty="0"/>
          </a:p>
        </p:txBody>
      </p:sp>
      <p:pic>
        <p:nvPicPr>
          <p:cNvPr id="32" name="push_example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4679" y="1910540"/>
            <a:ext cx="2368169" cy="1270200"/>
          </a:xfrm>
          <a:prstGeom prst="rect">
            <a:avLst/>
          </a:prstGeom>
        </p:spPr>
      </p:pic>
      <p:pic>
        <p:nvPicPr>
          <p:cNvPr id="16" name="noise_exampl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3600" y="1860695"/>
            <a:ext cx="2032000" cy="1369888"/>
          </a:xfrm>
          <a:prstGeom prst="rect">
            <a:avLst/>
          </a:prstGeom>
        </p:spPr>
      </p:pic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875463" y="2336800"/>
            <a:ext cx="2268537" cy="41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sz="21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1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1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1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1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ko-KR" dirty="0">
                <a:solidFill>
                  <a:schemeClr val="tx1"/>
                </a:solidFill>
                <a:ea typeface="굴림" charset="-127"/>
              </a:rPr>
              <a:t>No, not </a:t>
            </a:r>
            <a:r>
              <a:rPr lang="en-US" altLang="ko-KR" dirty="0" smtClean="0">
                <a:solidFill>
                  <a:schemeClr val="tx1"/>
                </a:solidFill>
                <a:ea typeface="굴림" charset="-127"/>
              </a:rPr>
              <a:t>a push.</a:t>
            </a:r>
            <a:endParaRPr lang="en-US" altLang="ko-KR" dirty="0">
              <a:solidFill>
                <a:schemeClr val="tx1"/>
              </a:solidFill>
              <a:ea typeface="굴림" charset="-127"/>
            </a:endParaRP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6875463" y="2336800"/>
            <a:ext cx="2268537" cy="41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sz="21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1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1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1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1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ko-KR" dirty="0" smtClean="0">
                <a:solidFill>
                  <a:schemeClr val="tx1"/>
                </a:solidFill>
                <a:ea typeface="굴림" charset="-127"/>
              </a:rPr>
              <a:t>Yes, a push.</a:t>
            </a:r>
            <a:endParaRPr lang="en-US" altLang="ko-KR" dirty="0">
              <a:solidFill>
                <a:schemeClr val="tx1"/>
              </a:solidFill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Activity detection by classification</a:t>
            </a:r>
            <a:endParaRPr lang="ko-KR" altLang="en-US" sz="4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33400" y="4472319"/>
            <a:ext cx="8610600" cy="1143052"/>
            <a:chOff x="-228600" y="4876800"/>
            <a:chExt cx="8610600" cy="114305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4876801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4876852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76800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600" y="4876800"/>
              <a:ext cx="1676400" cy="1143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14" name="Line 34"/>
          <p:cNvSpPr>
            <a:spLocks noChangeShapeType="1"/>
          </p:cNvSpPr>
          <p:nvPr/>
        </p:nvSpPr>
        <p:spPr bwMode="auto">
          <a:xfrm>
            <a:off x="685800" y="5996371"/>
            <a:ext cx="2362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Line 34"/>
          <p:cNvSpPr>
            <a:spLocks noChangeShapeType="1"/>
          </p:cNvSpPr>
          <p:nvPr/>
        </p:nvSpPr>
        <p:spPr bwMode="auto">
          <a:xfrm>
            <a:off x="685800" y="5996371"/>
            <a:ext cx="335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Line 34"/>
          <p:cNvSpPr>
            <a:spLocks noChangeShapeType="1"/>
          </p:cNvSpPr>
          <p:nvPr/>
        </p:nvSpPr>
        <p:spPr bwMode="auto">
          <a:xfrm>
            <a:off x="685800" y="5996371"/>
            <a:ext cx="411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Text Box 35"/>
          <p:cNvSpPr txBox="1">
            <a:spLocks noChangeArrowheads="1"/>
          </p:cNvSpPr>
          <p:nvPr/>
        </p:nvSpPr>
        <p:spPr bwMode="auto">
          <a:xfrm>
            <a:off x="4876800" y="5996371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800" b="1" dirty="0" smtClean="0">
                <a:solidFill>
                  <a:srgbClr val="FF0000"/>
                </a:solidFill>
                <a:latin typeface="Arial" charset="0"/>
              </a:rPr>
              <a:t>Pushing</a:t>
            </a:r>
            <a:endParaRPr lang="en-US" altLang="ko-KR" sz="1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3506331" y="1934452"/>
            <a:ext cx="2839777" cy="1223963"/>
          </a:xfrm>
          <a:prstGeom prst="roundRect">
            <a:avLst>
              <a:gd name="adj" fmla="val 16667"/>
            </a:avLst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3505198" y="2160621"/>
            <a:ext cx="2841172" cy="77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sz="21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1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1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1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1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200" dirty="0" smtClean="0">
                <a:solidFill>
                  <a:schemeClr val="tx1"/>
                </a:solidFill>
                <a:ea typeface="굴림" charset="-127"/>
              </a:rPr>
              <a:t>Push/not-push </a:t>
            </a:r>
            <a:r>
              <a:rPr lang="en-US" altLang="ko-KR" sz="2200" dirty="0">
                <a:solidFill>
                  <a:schemeClr val="tx1"/>
                </a:solidFill>
                <a:ea typeface="굴림" charset="-127"/>
              </a:rPr>
              <a:t>Classifier</a:t>
            </a:r>
          </a:p>
        </p:txBody>
      </p:sp>
      <p:sp>
        <p:nvSpPr>
          <p:cNvPr id="28" name="Line 10"/>
          <p:cNvSpPr>
            <a:spLocks noChangeShapeType="1"/>
          </p:cNvSpPr>
          <p:nvPr/>
        </p:nvSpPr>
        <p:spPr bwMode="auto">
          <a:xfrm>
            <a:off x="3001507" y="2545640"/>
            <a:ext cx="4318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>
            <a:off x="6455227" y="2545639"/>
            <a:ext cx="432000" cy="0"/>
          </a:xfrm>
          <a:prstGeom prst="line">
            <a:avLst/>
          </a:prstGeom>
          <a:noFill/>
          <a:ln w="38100" cap="sq">
            <a:solidFill>
              <a:srgbClr val="000000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28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3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7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65416 -3.33333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53334 4.44444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33333E-6 L 0.34167 3.33333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72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8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3" grpId="0"/>
      <p:bldP spid="29" grpId="0"/>
      <p:bldP spid="29" grpId="1"/>
      <p:bldP spid="14" grpId="0" animBg="1"/>
      <p:bldP spid="14" grpId="1" animBg="1"/>
      <p:bldP spid="14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8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Activity Recognition with postures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24600" y="1622425"/>
            <a:ext cx="2438400" cy="5006975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buClr>
                <a:srgbClr val="000066"/>
              </a:buClr>
              <a:buFont typeface="Wingdings" pitchFamily="2" charset="2"/>
              <a:buChar char="§"/>
            </a:pPr>
            <a:r>
              <a:rPr lang="en-US" altLang="ko-KR" dirty="0">
                <a:latin typeface="Arial" charset="0"/>
              </a:rPr>
              <a:t>Interaction</a:t>
            </a:r>
          </a:p>
          <a:p>
            <a:pPr marL="742950" lvl="1" indent="-285750">
              <a:lnSpc>
                <a:spcPct val="80000"/>
              </a:lnSpc>
              <a:buClr>
                <a:schemeClr val="hlink"/>
              </a:buClr>
              <a:buFont typeface="Wingdings" pitchFamily="2" charset="2"/>
              <a:buChar char="§"/>
            </a:pPr>
            <a:endParaRPr lang="en-US" altLang="ko-KR" sz="2000" dirty="0">
              <a:latin typeface="Arial" charset="0"/>
            </a:endParaRPr>
          </a:p>
          <a:p>
            <a:pPr marL="342900" indent="-342900">
              <a:lnSpc>
                <a:spcPct val="80000"/>
              </a:lnSpc>
              <a:buClr>
                <a:srgbClr val="000066"/>
              </a:buClr>
              <a:buFont typeface="Wingdings" pitchFamily="2" charset="2"/>
              <a:buChar char="§"/>
            </a:pPr>
            <a:r>
              <a:rPr lang="en-US" altLang="ko-KR" dirty="0">
                <a:latin typeface="Arial" charset="0"/>
              </a:rPr>
              <a:t>Action</a:t>
            </a:r>
          </a:p>
          <a:p>
            <a:pPr marL="742950" lvl="1" indent="-285750">
              <a:lnSpc>
                <a:spcPct val="8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ko-KR" sz="2000" dirty="0">
                <a:latin typeface="Arial" charset="0"/>
              </a:rPr>
              <a:t>Sequence of features</a:t>
            </a:r>
          </a:p>
          <a:p>
            <a:pPr marL="342900" indent="-342900">
              <a:lnSpc>
                <a:spcPct val="80000"/>
              </a:lnSpc>
              <a:buClr>
                <a:srgbClr val="000066"/>
              </a:buClr>
              <a:buFont typeface="Wingdings" pitchFamily="2" charset="2"/>
              <a:buChar char="§"/>
            </a:pPr>
            <a:r>
              <a:rPr lang="en-US" altLang="ko-KR" dirty="0">
                <a:latin typeface="Arial" charset="0"/>
              </a:rPr>
              <a:t>Features</a:t>
            </a:r>
          </a:p>
          <a:p>
            <a:pPr marL="742950" lvl="1" indent="-285750">
              <a:lnSpc>
                <a:spcPct val="8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ko-KR" sz="2000" dirty="0">
                <a:latin typeface="Arial" charset="0"/>
              </a:rPr>
              <a:t>Numerical status of a body part</a:t>
            </a:r>
          </a:p>
          <a:p>
            <a:pPr marL="342900" indent="-342900">
              <a:lnSpc>
                <a:spcPct val="80000"/>
              </a:lnSpc>
              <a:buClr>
                <a:srgbClr val="000066"/>
              </a:buClr>
              <a:buFont typeface="Wingdings" pitchFamily="2" charset="2"/>
              <a:buChar char="§"/>
            </a:pPr>
            <a:endParaRPr lang="en-US" altLang="ko-KR" dirty="0">
              <a:latin typeface="Arial" charset="0"/>
            </a:endParaRPr>
          </a:p>
          <a:p>
            <a:pPr marL="342900" indent="-342900">
              <a:lnSpc>
                <a:spcPct val="80000"/>
              </a:lnSpc>
              <a:buClr>
                <a:srgbClr val="000066"/>
              </a:buClr>
              <a:buFont typeface="Wingdings" pitchFamily="2" charset="2"/>
              <a:buChar char="§"/>
            </a:pPr>
            <a:r>
              <a:rPr lang="en-US" altLang="ko-KR" dirty="0">
                <a:latin typeface="Arial" charset="0"/>
              </a:rPr>
              <a:t>Tracking</a:t>
            </a:r>
          </a:p>
          <a:p>
            <a:pPr marL="742950" lvl="1" indent="-285750">
              <a:lnSpc>
                <a:spcPct val="8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ko-KR" sz="2000" dirty="0">
                <a:latin typeface="Arial" charset="0"/>
              </a:rPr>
              <a:t>Estimates locations of human body </a:t>
            </a:r>
            <a:r>
              <a:rPr lang="en-US" altLang="ko-KR" sz="2000" dirty="0" smtClean="0">
                <a:latin typeface="Arial" charset="0"/>
              </a:rPr>
              <a:t>parts</a:t>
            </a:r>
            <a:endParaRPr lang="en-US" altLang="ko-KR" sz="2000" dirty="0">
              <a:latin typeface="Arial" charset="0"/>
            </a:endParaRPr>
          </a:p>
        </p:txBody>
      </p:sp>
      <p:grpSp>
        <p:nvGrpSpPr>
          <p:cNvPr id="49" name="Group 5"/>
          <p:cNvGrpSpPr>
            <a:grpSpLocks noChangeAspect="1"/>
          </p:cNvGrpSpPr>
          <p:nvPr/>
        </p:nvGrpSpPr>
        <p:grpSpPr bwMode="auto">
          <a:xfrm>
            <a:off x="382588" y="5803900"/>
            <a:ext cx="5413375" cy="690563"/>
            <a:chOff x="240" y="3256"/>
            <a:chExt cx="5191" cy="661"/>
          </a:xfrm>
        </p:grpSpPr>
        <p:pic>
          <p:nvPicPr>
            <p:cNvPr id="50" name="Picture 6" descr="frame007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51" name="Picture 7" descr="frame007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4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52" name="Picture 8" descr="frame007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53" name="Picture 9" descr="frame008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2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54" name="Picture 10" descr="frame008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96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55" name="Picture 11" descr="frame008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60" y="3264"/>
              <a:ext cx="871" cy="653"/>
            </a:xfrm>
            <a:prstGeom prst="rect">
              <a:avLst/>
            </a:prstGeom>
            <a:noFill/>
          </p:spPr>
        </p:pic>
      </p:grp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95288" y="4779963"/>
            <a:ext cx="5399087" cy="676275"/>
            <a:chOff x="384" y="3360"/>
            <a:chExt cx="5280" cy="662"/>
          </a:xfrm>
        </p:grpSpPr>
        <p:pic>
          <p:nvPicPr>
            <p:cNvPr id="57" name="Picture 13" descr="output0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4" y="3360"/>
              <a:ext cx="883" cy="662"/>
            </a:xfrm>
            <a:prstGeom prst="rect">
              <a:avLst/>
            </a:prstGeom>
            <a:noFill/>
          </p:spPr>
        </p:pic>
        <p:pic>
          <p:nvPicPr>
            <p:cNvPr id="58" name="Picture 14" descr="output0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248" y="3360"/>
              <a:ext cx="883" cy="662"/>
            </a:xfrm>
            <a:prstGeom prst="rect">
              <a:avLst/>
            </a:prstGeom>
            <a:noFill/>
          </p:spPr>
        </p:pic>
        <p:pic>
          <p:nvPicPr>
            <p:cNvPr id="59" name="Picture 15" descr="output0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141" y="3360"/>
              <a:ext cx="883" cy="662"/>
            </a:xfrm>
            <a:prstGeom prst="rect">
              <a:avLst/>
            </a:prstGeom>
            <a:noFill/>
          </p:spPr>
        </p:pic>
        <p:pic>
          <p:nvPicPr>
            <p:cNvPr id="60" name="Picture 16" descr="output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24" y="3360"/>
              <a:ext cx="883" cy="662"/>
            </a:xfrm>
            <a:prstGeom prst="rect">
              <a:avLst/>
            </a:prstGeom>
            <a:noFill/>
          </p:spPr>
        </p:pic>
        <p:pic>
          <p:nvPicPr>
            <p:cNvPr id="61" name="Picture 17" descr="output1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88" y="3360"/>
              <a:ext cx="883" cy="662"/>
            </a:xfrm>
            <a:prstGeom prst="rect">
              <a:avLst/>
            </a:prstGeom>
            <a:noFill/>
          </p:spPr>
        </p:pic>
        <p:pic>
          <p:nvPicPr>
            <p:cNvPr id="62" name="Picture 18" descr="output16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781" y="3360"/>
              <a:ext cx="883" cy="662"/>
            </a:xfrm>
            <a:prstGeom prst="rect">
              <a:avLst/>
            </a:prstGeom>
            <a:noFill/>
          </p:spPr>
        </p:pic>
      </p:grpSp>
      <p:sp>
        <p:nvSpPr>
          <p:cNvPr id="63" name="Text Box 19"/>
          <p:cNvSpPr txBox="1">
            <a:spLocks noChangeArrowheads="1"/>
          </p:cNvSpPr>
          <p:nvPr/>
        </p:nvSpPr>
        <p:spPr bwMode="auto">
          <a:xfrm>
            <a:off x="179388" y="5478463"/>
            <a:ext cx="13716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Input sequences</a:t>
            </a:r>
            <a:endParaRPr kumimoji="1" lang="en-US" altLang="ko-KR" sz="1600" baseline="-2500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4" name="Line 20"/>
          <p:cNvSpPr>
            <a:spLocks noChangeShapeType="1"/>
          </p:cNvSpPr>
          <p:nvPr/>
        </p:nvSpPr>
        <p:spPr bwMode="auto">
          <a:xfrm flipV="1">
            <a:off x="3132138" y="5500688"/>
            <a:ext cx="0" cy="323850"/>
          </a:xfrm>
          <a:prstGeom prst="line">
            <a:avLst/>
          </a:prstGeom>
          <a:noFill/>
          <a:ln w="15875">
            <a:solidFill>
              <a:srgbClr val="33339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5" name="Text Box 21"/>
          <p:cNvSpPr txBox="1">
            <a:spLocks noChangeArrowheads="1"/>
          </p:cNvSpPr>
          <p:nvPr/>
        </p:nvSpPr>
        <p:spPr bwMode="auto">
          <a:xfrm>
            <a:off x="152400" y="4398963"/>
            <a:ext cx="2690814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Body-part 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tracking </a:t>
            </a:r>
            <a:endParaRPr kumimoji="1" lang="en-US" altLang="ko-KR" sz="1600" b="1" baseline="-25000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6" name="Rectangle 22"/>
          <p:cNvSpPr>
            <a:spLocks noChangeArrowheads="1"/>
          </p:cNvSpPr>
          <p:nvPr/>
        </p:nvSpPr>
        <p:spPr bwMode="auto">
          <a:xfrm>
            <a:off x="381000" y="4725988"/>
            <a:ext cx="5414963" cy="7747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150812" y="3317875"/>
            <a:ext cx="228758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Features from each frame</a:t>
            </a:r>
            <a:endParaRPr kumimoji="1" lang="en-US" altLang="ko-KR" sz="1600" b="1" baseline="-25000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8" name="Text Box 24"/>
          <p:cNvSpPr txBox="1">
            <a:spLocks noChangeArrowheads="1"/>
          </p:cNvSpPr>
          <p:nvPr/>
        </p:nvSpPr>
        <p:spPr bwMode="auto">
          <a:xfrm>
            <a:off x="150813" y="2238375"/>
            <a:ext cx="18288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Action recognition</a:t>
            </a:r>
            <a:endParaRPr kumimoji="1" lang="en-US" altLang="ko-KR" sz="1600" b="1" baseline="-25000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9" name="Text Box 25"/>
          <p:cNvSpPr txBox="1">
            <a:spLocks noChangeArrowheads="1"/>
          </p:cNvSpPr>
          <p:nvPr/>
        </p:nvSpPr>
        <p:spPr bwMode="auto">
          <a:xfrm>
            <a:off x="150812" y="1143000"/>
            <a:ext cx="293481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Hierarchical activity recognition</a:t>
            </a:r>
            <a:endParaRPr kumimoji="1" lang="en-US" altLang="ko-KR" sz="1600" b="1" baseline="-25000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70" name="Group 26"/>
          <p:cNvGrpSpPr>
            <a:grpSpLocks/>
          </p:cNvGrpSpPr>
          <p:nvPr/>
        </p:nvGrpSpPr>
        <p:grpSpPr bwMode="auto">
          <a:xfrm>
            <a:off x="571500" y="3656013"/>
            <a:ext cx="5224463" cy="763587"/>
            <a:chOff x="360" y="2495"/>
            <a:chExt cx="3291" cy="481"/>
          </a:xfrm>
        </p:grpSpPr>
        <p:pic>
          <p:nvPicPr>
            <p:cNvPr id="71" name="Picture 27" descr="person1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60" y="2523"/>
              <a:ext cx="207" cy="449"/>
            </a:xfrm>
            <a:prstGeom prst="rect">
              <a:avLst/>
            </a:prstGeom>
            <a:noFill/>
          </p:spPr>
        </p:pic>
        <p:pic>
          <p:nvPicPr>
            <p:cNvPr id="72" name="Picture 28" descr="person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837" y="2523"/>
              <a:ext cx="338" cy="453"/>
            </a:xfrm>
            <a:prstGeom prst="rect">
              <a:avLst/>
            </a:prstGeom>
            <a:noFill/>
          </p:spPr>
        </p:pic>
        <p:sp>
          <p:nvSpPr>
            <p:cNvPr id="73" name="Text Box 29"/>
            <p:cNvSpPr txBox="1">
              <a:spLocks noChangeArrowheads="1"/>
            </p:cNvSpPr>
            <p:nvPr/>
          </p:nvSpPr>
          <p:spPr bwMode="auto">
            <a:xfrm>
              <a:off x="2154" y="2499"/>
              <a:ext cx="1497" cy="4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265113" algn="l"/>
                </a:tabLst>
              </a:pP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1	: Arm withdrawn </a:t>
              </a:r>
              <a:b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</a:b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8	: Arm somewhat stretched</a:t>
              </a:r>
              <a:b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</a:b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13	: Arm fully stretched</a:t>
              </a:r>
            </a:p>
          </p:txBody>
        </p:sp>
        <p:sp>
          <p:nvSpPr>
            <p:cNvPr id="74" name="Text Box 30"/>
            <p:cNvSpPr txBox="1">
              <a:spLocks noChangeArrowheads="1"/>
            </p:cNvSpPr>
            <p:nvPr/>
          </p:nvSpPr>
          <p:spPr bwMode="auto">
            <a:xfrm>
              <a:off x="612" y="2495"/>
              <a:ext cx="1225" cy="4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265113" algn="l"/>
                </a:tabLst>
              </a:pP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1	: Arm withdrawn </a:t>
              </a:r>
              <a:b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</a:b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8	: Arm withdrawn </a:t>
              </a:r>
              <a:b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</a:b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13	: Arm withdrawn </a:t>
              </a:r>
            </a:p>
          </p:txBody>
        </p:sp>
      </p:grpSp>
      <p:grpSp>
        <p:nvGrpSpPr>
          <p:cNvPr id="75" name="Group 31"/>
          <p:cNvGrpSpPr>
            <a:grpSpLocks/>
          </p:cNvGrpSpPr>
          <p:nvPr/>
        </p:nvGrpSpPr>
        <p:grpSpPr bwMode="auto">
          <a:xfrm>
            <a:off x="611188" y="2586038"/>
            <a:ext cx="5184775" cy="752475"/>
            <a:chOff x="385" y="1821"/>
            <a:chExt cx="3266" cy="474"/>
          </a:xfrm>
        </p:grpSpPr>
        <p:pic>
          <p:nvPicPr>
            <p:cNvPr id="76" name="Picture 32" descr="person1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85" y="1842"/>
              <a:ext cx="207" cy="449"/>
            </a:xfrm>
            <a:prstGeom prst="rect">
              <a:avLst/>
            </a:prstGeom>
            <a:noFill/>
          </p:spPr>
        </p:pic>
        <p:pic>
          <p:nvPicPr>
            <p:cNvPr id="77" name="Picture 33" descr="person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837" y="1842"/>
              <a:ext cx="338" cy="453"/>
            </a:xfrm>
            <a:prstGeom prst="rect">
              <a:avLst/>
            </a:prstGeom>
            <a:noFill/>
          </p:spPr>
        </p:pic>
        <p:sp>
          <p:nvSpPr>
            <p:cNvPr id="78" name="Text Box 34"/>
            <p:cNvSpPr txBox="1">
              <a:spLocks noChangeArrowheads="1"/>
            </p:cNvSpPr>
            <p:nvPr/>
          </p:nvSpPr>
          <p:spPr bwMode="auto">
            <a:xfrm>
              <a:off x="612" y="1821"/>
              <a:ext cx="1179" cy="4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&lt;1,20&gt;	: Facing right</a:t>
              </a:r>
            </a:p>
            <a:p>
              <a:pPr fontAlgn="base" latinLnBrk="1">
                <a:spcBef>
                  <a:spcPct val="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&lt;1,20&gt;	: Arm staying</a:t>
              </a:r>
              <a:b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</a:b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&lt;1,20&gt;	: Leg staying </a:t>
              </a:r>
            </a:p>
          </p:txBody>
        </p:sp>
        <p:sp>
          <p:nvSpPr>
            <p:cNvPr id="79" name="Text Box 35"/>
            <p:cNvSpPr txBox="1">
              <a:spLocks noChangeArrowheads="1"/>
            </p:cNvSpPr>
            <p:nvPr/>
          </p:nvSpPr>
          <p:spPr bwMode="auto">
            <a:xfrm>
              <a:off x="2154" y="1821"/>
              <a:ext cx="1497" cy="4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 dirty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&lt;1,20&gt;	: Facing left</a:t>
              </a:r>
            </a:p>
            <a:p>
              <a:pPr fontAlgn="base" latinLnBrk="1">
                <a:spcBef>
                  <a:spcPct val="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 dirty="0" smtClean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&lt;4,20</a:t>
              </a:r>
              <a:r>
                <a:rPr kumimoji="1" lang="en-US" altLang="ko-KR" sz="1400" dirty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&gt;	: Arm stretching</a:t>
              </a:r>
              <a:br>
                <a:rPr kumimoji="1" lang="en-US" altLang="ko-KR" sz="1400" dirty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</a:br>
              <a:r>
                <a:rPr kumimoji="1" lang="en-US" altLang="ko-KR" sz="1400" dirty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&lt;1,20&gt;	: Leg staying </a:t>
              </a:r>
            </a:p>
          </p:txBody>
        </p:sp>
      </p:grpSp>
      <p:sp>
        <p:nvSpPr>
          <p:cNvPr id="80" name="Rectangle 37"/>
          <p:cNvSpPr>
            <a:spLocks noChangeArrowheads="1"/>
          </p:cNvSpPr>
          <p:nvPr/>
        </p:nvSpPr>
        <p:spPr bwMode="auto">
          <a:xfrm>
            <a:off x="395288" y="3644900"/>
            <a:ext cx="5414962" cy="7747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1" name="Rectangle 38"/>
          <p:cNvSpPr>
            <a:spLocks noChangeArrowheads="1"/>
          </p:cNvSpPr>
          <p:nvPr/>
        </p:nvSpPr>
        <p:spPr bwMode="auto">
          <a:xfrm>
            <a:off x="395288" y="2565400"/>
            <a:ext cx="5414962" cy="7747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395288" y="1468438"/>
            <a:ext cx="5329237" cy="793750"/>
            <a:chOff x="249" y="1021"/>
            <a:chExt cx="3357" cy="500"/>
          </a:xfrm>
        </p:grpSpPr>
        <p:pic>
          <p:nvPicPr>
            <p:cNvPr id="83" name="Picture 40" descr="person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379" y="1068"/>
              <a:ext cx="338" cy="453"/>
            </a:xfrm>
            <a:prstGeom prst="rect">
              <a:avLst/>
            </a:prstGeom>
            <a:noFill/>
          </p:spPr>
        </p:pic>
        <p:pic>
          <p:nvPicPr>
            <p:cNvPr id="84" name="Picture 41" descr="person1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85" y="1066"/>
              <a:ext cx="207" cy="449"/>
            </a:xfrm>
            <a:prstGeom prst="rect">
              <a:avLst/>
            </a:prstGeom>
            <a:noFill/>
          </p:spPr>
        </p:pic>
        <p:sp>
          <p:nvSpPr>
            <p:cNvPr id="85" name="Text Box 42"/>
            <p:cNvSpPr txBox="1">
              <a:spLocks noChangeArrowheads="1"/>
            </p:cNvSpPr>
            <p:nvPr/>
          </p:nvSpPr>
          <p:spPr bwMode="auto">
            <a:xfrm>
              <a:off x="2016" y="1159"/>
              <a:ext cx="454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 b="1">
                  <a:solidFill>
                    <a:srgbClr val="333399"/>
                  </a:solidFill>
                  <a:latin typeface="Times New Roman" pitchFamily="18" charset="0"/>
                  <a:ea typeface="굴림" pitchFamily="50" charset="-127"/>
                </a:rPr>
                <a:t>Person</a:t>
              </a:r>
            </a:p>
          </p:txBody>
        </p:sp>
        <p:sp>
          <p:nvSpPr>
            <p:cNvPr id="86" name="Text Box 43"/>
            <p:cNvSpPr txBox="1">
              <a:spLocks noChangeArrowheads="1"/>
            </p:cNvSpPr>
            <p:nvPr/>
          </p:nvSpPr>
          <p:spPr bwMode="auto">
            <a:xfrm>
              <a:off x="1378" y="1157"/>
              <a:ext cx="686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“</a:t>
              </a:r>
              <a:r>
                <a:rPr kumimoji="1" lang="en-US" altLang="ko-KR" sz="1400" b="1" i="1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pushed</a:t>
              </a:r>
              <a:r>
                <a:rPr kumimoji="1" lang="en-US" altLang="ko-KR" sz="140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” by</a:t>
              </a:r>
            </a:p>
          </p:txBody>
        </p:sp>
        <p:sp>
          <p:nvSpPr>
            <p:cNvPr id="87" name="Text Box 44"/>
            <p:cNvSpPr txBox="1">
              <a:spLocks noChangeArrowheads="1"/>
            </p:cNvSpPr>
            <p:nvPr/>
          </p:nvSpPr>
          <p:spPr bwMode="auto">
            <a:xfrm>
              <a:off x="249" y="1021"/>
              <a:ext cx="771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 b="1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Interaction:</a:t>
              </a:r>
            </a:p>
          </p:txBody>
        </p:sp>
        <p:sp>
          <p:nvSpPr>
            <p:cNvPr id="88" name="Text Box 45"/>
            <p:cNvSpPr txBox="1">
              <a:spLocks noChangeArrowheads="1"/>
            </p:cNvSpPr>
            <p:nvPr/>
          </p:nvSpPr>
          <p:spPr bwMode="auto">
            <a:xfrm>
              <a:off x="777" y="1157"/>
              <a:ext cx="454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 b="1">
                  <a:solidFill>
                    <a:srgbClr val="FF9900"/>
                  </a:solidFill>
                  <a:latin typeface="Times New Roman" pitchFamily="18" charset="0"/>
                  <a:ea typeface="굴림" pitchFamily="50" charset="-127"/>
                </a:rPr>
                <a:t>Person</a:t>
              </a:r>
            </a:p>
          </p:txBody>
        </p:sp>
        <p:sp>
          <p:nvSpPr>
            <p:cNvPr id="89" name="Text Box 46"/>
            <p:cNvSpPr txBox="1">
              <a:spLocks noChangeArrowheads="1"/>
            </p:cNvSpPr>
            <p:nvPr/>
          </p:nvSpPr>
          <p:spPr bwMode="auto">
            <a:xfrm>
              <a:off x="2699" y="1111"/>
              <a:ext cx="907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 b="1" dirty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in time </a:t>
              </a:r>
              <a:r>
                <a:rPr kumimoji="1" lang="en-US" altLang="ko-KR" sz="1400" b="1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interval </a:t>
              </a:r>
              <a:r>
                <a:rPr kumimoji="1" lang="en-US" altLang="ko-KR" sz="1400" b="1" smtClean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&lt;4, </a:t>
              </a:r>
              <a:r>
                <a:rPr kumimoji="1" lang="en-US" altLang="ko-KR" sz="1400" b="1" dirty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20&gt;</a:t>
              </a:r>
            </a:p>
          </p:txBody>
        </p:sp>
      </p:grpSp>
      <p:sp>
        <p:nvSpPr>
          <p:cNvPr id="90" name="Rectangle 47"/>
          <p:cNvSpPr>
            <a:spLocks noChangeArrowheads="1"/>
          </p:cNvSpPr>
          <p:nvPr/>
        </p:nvSpPr>
        <p:spPr bwMode="auto">
          <a:xfrm>
            <a:off x="395288" y="1470025"/>
            <a:ext cx="5414962" cy="7747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1" name="Line 48"/>
          <p:cNvSpPr>
            <a:spLocks noChangeShapeType="1"/>
          </p:cNvSpPr>
          <p:nvPr/>
        </p:nvSpPr>
        <p:spPr bwMode="auto">
          <a:xfrm flipV="1">
            <a:off x="3132138" y="4419600"/>
            <a:ext cx="0" cy="288925"/>
          </a:xfrm>
          <a:prstGeom prst="line">
            <a:avLst/>
          </a:prstGeom>
          <a:noFill/>
          <a:ln w="15875">
            <a:solidFill>
              <a:srgbClr val="33339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Line 49"/>
          <p:cNvSpPr>
            <a:spLocks noChangeShapeType="1"/>
          </p:cNvSpPr>
          <p:nvPr/>
        </p:nvSpPr>
        <p:spPr bwMode="auto">
          <a:xfrm flipV="1">
            <a:off x="3132138" y="3340100"/>
            <a:ext cx="0" cy="288925"/>
          </a:xfrm>
          <a:prstGeom prst="line">
            <a:avLst/>
          </a:prstGeom>
          <a:noFill/>
          <a:ln w="15875">
            <a:solidFill>
              <a:srgbClr val="33339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3" name="Line 50"/>
          <p:cNvSpPr>
            <a:spLocks noChangeShapeType="1"/>
          </p:cNvSpPr>
          <p:nvPr/>
        </p:nvSpPr>
        <p:spPr bwMode="auto">
          <a:xfrm flipV="1">
            <a:off x="3132138" y="2260600"/>
            <a:ext cx="0" cy="288925"/>
          </a:xfrm>
          <a:prstGeom prst="line">
            <a:avLst/>
          </a:prstGeom>
          <a:noFill/>
          <a:ln w="15875">
            <a:solidFill>
              <a:srgbClr val="33339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4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29</a:t>
            </a:fld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1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field</a:t>
            </a:r>
          </a:p>
        </p:txBody>
      </p:sp>
      <p:sp>
        <p:nvSpPr>
          <p:cNvPr id="16394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The motion field is the projection of the 3D scene motion into the image</a:t>
            </a:r>
          </a:p>
        </p:txBody>
      </p:sp>
      <p:pic>
        <p:nvPicPr>
          <p:cNvPr id="1639427" name="Picture 3" descr="_8196_figure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413125"/>
            <a:ext cx="4251325" cy="1920875"/>
          </a:xfrm>
          <a:prstGeom prst="rect">
            <a:avLst/>
          </a:prstGeom>
          <a:noFill/>
        </p:spPr>
      </p:pic>
      <p:pic>
        <p:nvPicPr>
          <p:cNvPr id="1639428" name="Picture 4" descr="_8196_figure2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5675" y="2514600"/>
            <a:ext cx="4057650" cy="379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84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Activity Recognition with </a:t>
            </a:r>
            <a:r>
              <a:rPr lang="en-US" altLang="ko-KR" dirty="0" smtClean="0"/>
              <a:t>video features</a:t>
            </a:r>
            <a:endParaRPr lang="ko-KR" altLang="en-US" dirty="0"/>
          </a:p>
        </p:txBody>
      </p: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382588" y="5803900"/>
            <a:ext cx="5413375" cy="690563"/>
            <a:chOff x="240" y="3256"/>
            <a:chExt cx="5191" cy="661"/>
          </a:xfrm>
        </p:grpSpPr>
        <p:pic>
          <p:nvPicPr>
            <p:cNvPr id="27" name="Picture 6" descr="frame007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28" name="Picture 7" descr="frame007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4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29" name="Picture 8" descr="frame007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30" name="Picture 9" descr="frame008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2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31" name="Picture 10" descr="frame008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96" y="3256"/>
              <a:ext cx="871" cy="653"/>
            </a:xfrm>
            <a:prstGeom prst="rect">
              <a:avLst/>
            </a:prstGeom>
            <a:noFill/>
          </p:spPr>
        </p:pic>
        <p:pic>
          <p:nvPicPr>
            <p:cNvPr id="32" name="Picture 11" descr="frame008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60" y="3264"/>
              <a:ext cx="871" cy="653"/>
            </a:xfrm>
            <a:prstGeom prst="rect">
              <a:avLst/>
            </a:prstGeom>
            <a:noFill/>
          </p:spPr>
        </p:pic>
      </p:grp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179388" y="5478463"/>
            <a:ext cx="13716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Input sequences</a:t>
            </a:r>
            <a:endParaRPr kumimoji="1" lang="en-US" altLang="ko-KR" sz="1600" baseline="-25000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4" name="Line 20"/>
          <p:cNvSpPr>
            <a:spLocks noChangeShapeType="1"/>
          </p:cNvSpPr>
          <p:nvPr/>
        </p:nvSpPr>
        <p:spPr bwMode="auto">
          <a:xfrm flipV="1">
            <a:off x="3132138" y="5500688"/>
            <a:ext cx="0" cy="323850"/>
          </a:xfrm>
          <a:prstGeom prst="line">
            <a:avLst/>
          </a:prstGeom>
          <a:noFill/>
          <a:ln w="15875">
            <a:solidFill>
              <a:srgbClr val="33339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Text Box 24"/>
          <p:cNvSpPr txBox="1">
            <a:spLocks noChangeArrowheads="1"/>
          </p:cNvSpPr>
          <p:nvPr/>
        </p:nvSpPr>
        <p:spPr bwMode="auto">
          <a:xfrm>
            <a:off x="150813" y="2238375"/>
            <a:ext cx="295195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 b="1" dirty="0" err="1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Spatio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-temporal features</a:t>
            </a:r>
            <a:endParaRPr kumimoji="1" lang="en-US" altLang="ko-KR" sz="1600" b="1" baseline="-25000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Text Box 25"/>
          <p:cNvSpPr txBox="1">
            <a:spLocks noChangeArrowheads="1"/>
          </p:cNvSpPr>
          <p:nvPr/>
        </p:nvSpPr>
        <p:spPr bwMode="auto">
          <a:xfrm>
            <a:off x="150812" y="1143000"/>
            <a:ext cx="293481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Activity recognition</a:t>
            </a:r>
            <a:endParaRPr kumimoji="1" lang="en-US" altLang="ko-KR" sz="1600" b="1" baseline="-25000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395288" y="2565400"/>
            <a:ext cx="5414962" cy="293528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38" name="Group 51"/>
          <p:cNvGrpSpPr>
            <a:grpSpLocks/>
          </p:cNvGrpSpPr>
          <p:nvPr/>
        </p:nvGrpSpPr>
        <p:grpSpPr bwMode="auto">
          <a:xfrm>
            <a:off x="395288" y="1468438"/>
            <a:ext cx="3800475" cy="523875"/>
            <a:chOff x="249" y="1021"/>
            <a:chExt cx="2394" cy="330"/>
          </a:xfrm>
        </p:grpSpPr>
        <p:sp>
          <p:nvSpPr>
            <p:cNvPr id="39" name="Text Box 43"/>
            <p:cNvSpPr txBox="1">
              <a:spLocks noChangeArrowheads="1"/>
            </p:cNvSpPr>
            <p:nvPr/>
          </p:nvSpPr>
          <p:spPr bwMode="auto">
            <a:xfrm>
              <a:off x="1392" y="1157"/>
              <a:ext cx="1251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 dirty="0" smtClean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“</a:t>
              </a:r>
              <a:r>
                <a:rPr kumimoji="1" lang="en-US" altLang="ko-KR" sz="1400" b="1" i="1" dirty="0" smtClean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Shaking</a:t>
              </a:r>
              <a:r>
                <a:rPr kumimoji="1" lang="en-US" altLang="ko-KR" sz="1400" dirty="0" smtClean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” occurred</a:t>
              </a:r>
              <a:endParaRPr kumimoji="1" lang="en-US" altLang="ko-KR" sz="14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Text Box 44"/>
            <p:cNvSpPr txBox="1">
              <a:spLocks noChangeArrowheads="1"/>
            </p:cNvSpPr>
            <p:nvPr/>
          </p:nvSpPr>
          <p:spPr bwMode="auto">
            <a:xfrm>
              <a:off x="249" y="1021"/>
              <a:ext cx="771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 latinLnBrk="1">
                <a:spcBef>
                  <a:spcPct val="50000"/>
                </a:spcBef>
                <a:spcAft>
                  <a:spcPct val="0"/>
                </a:spcAft>
                <a:tabLst>
                  <a:tab pos="628650" algn="l"/>
                </a:tabLst>
              </a:pPr>
              <a:r>
                <a:rPr kumimoji="1" lang="en-US" altLang="ko-KR" sz="1400" b="1" dirty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A</a:t>
              </a:r>
              <a:r>
                <a:rPr kumimoji="1" lang="en-US" altLang="ko-KR" sz="1400" b="1" dirty="0" smtClean="0">
                  <a:solidFill>
                    <a:srgbClr val="000000"/>
                  </a:solidFill>
                  <a:latin typeface="Times New Roman" pitchFamily="18" charset="0"/>
                  <a:ea typeface="굴림" pitchFamily="50" charset="-127"/>
                </a:rPr>
                <a:t>ctivity:</a:t>
              </a:r>
              <a:endParaRPr kumimoji="1" lang="en-US" altLang="ko-KR" sz="1400" b="1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41" name="Rectangle 47"/>
          <p:cNvSpPr>
            <a:spLocks noChangeArrowheads="1"/>
          </p:cNvSpPr>
          <p:nvPr/>
        </p:nvSpPr>
        <p:spPr bwMode="auto">
          <a:xfrm>
            <a:off x="395288" y="1470025"/>
            <a:ext cx="5414962" cy="7747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2" name="Line 50"/>
          <p:cNvSpPr>
            <a:spLocks noChangeShapeType="1"/>
          </p:cNvSpPr>
          <p:nvPr/>
        </p:nvSpPr>
        <p:spPr bwMode="auto">
          <a:xfrm flipV="1">
            <a:off x="3132138" y="2260600"/>
            <a:ext cx="0" cy="288925"/>
          </a:xfrm>
          <a:prstGeom prst="line">
            <a:avLst/>
          </a:prstGeom>
          <a:noFill/>
          <a:ln w="15875">
            <a:solidFill>
              <a:srgbClr val="33339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4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00400"/>
            <a:ext cx="2667001" cy="193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 Box 19"/>
          <p:cNvSpPr txBox="1">
            <a:spLocks noChangeArrowheads="1"/>
          </p:cNvSpPr>
          <p:nvPr/>
        </p:nvSpPr>
        <p:spPr bwMode="auto">
          <a:xfrm>
            <a:off x="511306" y="2615625"/>
            <a:ext cx="137160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Videos as 3-D XYT volumes</a:t>
            </a:r>
            <a:endParaRPr kumimoji="1" lang="en-US" altLang="ko-KR" sz="1600" baseline="-25000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5" name="Text Box 19"/>
          <p:cNvSpPr txBox="1">
            <a:spLocks noChangeArrowheads="1"/>
          </p:cNvSpPr>
          <p:nvPr/>
        </p:nvSpPr>
        <p:spPr bwMode="auto">
          <a:xfrm>
            <a:off x="3429000" y="2590800"/>
            <a:ext cx="2219325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fontAlgn="base" latinLnBrk="1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6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Decision boundary for histogram of video patches (i.e., space-time features)</a:t>
            </a:r>
            <a:endParaRPr kumimoji="1" lang="en-US" altLang="ko-KR" sz="1600" baseline="-25000" dirty="0">
              <a:solidFill>
                <a:srgbClr val="000000"/>
              </a:solidFill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42" y="3505200"/>
            <a:ext cx="2050829" cy="186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7" name="직선 연결선 46"/>
          <p:cNvCxnSpPr>
            <a:stCxn id="43" idx="3"/>
          </p:cNvCxnSpPr>
          <p:nvPr/>
        </p:nvCxnSpPr>
        <p:spPr bwMode="auto">
          <a:xfrm flipV="1">
            <a:off x="3200401" y="4033044"/>
            <a:ext cx="793537" cy="134739"/>
          </a:xfrm>
          <a:prstGeom prst="line">
            <a:avLst/>
          </a:prstGeom>
          <a:solidFill>
            <a:srgbClr val="FFFFFF"/>
          </a:solidFill>
          <a:ln w="158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내용 개체 틀 2"/>
          <p:cNvSpPr>
            <a:spLocks noGrp="1"/>
          </p:cNvSpPr>
          <p:nvPr>
            <p:ph idx="1"/>
          </p:nvPr>
        </p:nvSpPr>
        <p:spPr>
          <a:xfrm>
            <a:off x="6324600" y="1622425"/>
            <a:ext cx="2590800" cy="5006975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80000"/>
              </a:lnSpc>
              <a:buClr>
                <a:srgbClr val="000066"/>
              </a:buClr>
              <a:buFont typeface="Wingdings" pitchFamily="2" charset="2"/>
              <a:buChar char="§"/>
            </a:pPr>
            <a:r>
              <a:rPr lang="en-US" altLang="ko-KR" dirty="0">
                <a:latin typeface="Arial" charset="0"/>
              </a:rPr>
              <a:t>Activity recognition</a:t>
            </a:r>
          </a:p>
          <a:p>
            <a:pPr marL="742950" lvl="1" indent="-285750">
              <a:lnSpc>
                <a:spcPct val="8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ko-KR" sz="2000" dirty="0">
                <a:latin typeface="Arial" charset="0"/>
              </a:rPr>
              <a:t>Decision boundary</a:t>
            </a:r>
            <a:endParaRPr lang="en-US" altLang="ko-KR" dirty="0">
              <a:latin typeface="Arial" charset="0"/>
            </a:endParaRPr>
          </a:p>
          <a:p>
            <a:pPr marL="342900" indent="-342900">
              <a:lnSpc>
                <a:spcPct val="80000"/>
              </a:lnSpc>
              <a:buClr>
                <a:srgbClr val="000066"/>
              </a:buClr>
              <a:buFont typeface="Wingdings" pitchFamily="2" charset="2"/>
              <a:buChar char="§"/>
            </a:pPr>
            <a:endParaRPr lang="en-US" altLang="ko-KR" sz="2000" dirty="0">
              <a:latin typeface="Arial" charset="0"/>
            </a:endParaRPr>
          </a:p>
          <a:p>
            <a:pPr marL="342900" indent="-342900">
              <a:lnSpc>
                <a:spcPct val="80000"/>
              </a:lnSpc>
              <a:buClr>
                <a:srgbClr val="000066"/>
              </a:buClr>
              <a:buFont typeface="Wingdings" pitchFamily="2" charset="2"/>
              <a:buChar char="§"/>
            </a:pPr>
            <a:r>
              <a:rPr lang="en-US" altLang="ko-KR" dirty="0">
                <a:latin typeface="Arial" charset="0"/>
              </a:rPr>
              <a:t>Activity representation</a:t>
            </a:r>
          </a:p>
          <a:p>
            <a:pPr marL="742950" lvl="1" indent="-285750">
              <a:lnSpc>
                <a:spcPct val="8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ko-KR" sz="2000" dirty="0">
                <a:latin typeface="Arial" charset="0"/>
              </a:rPr>
              <a:t>A set of local </a:t>
            </a:r>
            <a:r>
              <a:rPr lang="en-US" altLang="ko-KR" sz="2000" dirty="0" err="1">
                <a:latin typeface="Arial" charset="0"/>
              </a:rPr>
              <a:t>spatio</a:t>
            </a:r>
            <a:r>
              <a:rPr lang="en-US" altLang="ko-KR" sz="2000" dirty="0">
                <a:latin typeface="Arial" charset="0"/>
              </a:rPr>
              <a:t>-temporal features</a:t>
            </a:r>
          </a:p>
          <a:p>
            <a:pPr marL="742950" lvl="1" indent="-285750">
              <a:lnSpc>
                <a:spcPct val="80000"/>
              </a:lnSpc>
              <a:buClr>
                <a:schemeClr val="hlink"/>
              </a:buClr>
              <a:buFont typeface="Wingdings" pitchFamily="2" charset="2"/>
              <a:buChar char="§"/>
            </a:pPr>
            <a:endParaRPr lang="en-US" altLang="ko-KR" sz="2000" dirty="0">
              <a:latin typeface="Arial" charset="0"/>
            </a:endParaRPr>
          </a:p>
          <a:p>
            <a:pPr marL="342900" indent="-342900">
              <a:lnSpc>
                <a:spcPct val="80000"/>
              </a:lnSpc>
              <a:buClr>
                <a:srgbClr val="000066"/>
              </a:buClr>
              <a:buFont typeface="Wingdings" pitchFamily="2" charset="2"/>
              <a:buChar char="§"/>
            </a:pPr>
            <a:r>
              <a:rPr lang="en-US" altLang="ko-KR" dirty="0">
                <a:latin typeface="Arial" charset="0"/>
              </a:rPr>
              <a:t>Features</a:t>
            </a:r>
          </a:p>
          <a:p>
            <a:pPr marL="742950" lvl="1" indent="-285750">
              <a:lnSpc>
                <a:spcPct val="80000"/>
              </a:lnSpc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ko-KR" sz="2000" dirty="0">
                <a:latin typeface="Arial" charset="0"/>
              </a:rPr>
              <a:t>Information in local video patches with salient movements</a:t>
            </a:r>
          </a:p>
        </p:txBody>
      </p:sp>
      <p:sp>
        <p:nvSpPr>
          <p:cNvPr id="49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30</a:t>
            </a:fld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2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524000" y="1219200"/>
            <a:ext cx="0" cy="5334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103453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</a:rPr>
              <a:t>Time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371600" y="18288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1611868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1973</a:t>
            </a:r>
            <a:endParaRPr lang="ko-KR" altLang="en-US" sz="2000" dirty="0"/>
          </a:p>
        </p:txBody>
      </p:sp>
      <p:pic>
        <p:nvPicPr>
          <p:cNvPr id="14" name="NBM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152400"/>
            <a:ext cx="203102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172200" y="733961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Johansson’s </a:t>
            </a:r>
            <a:r>
              <a:rPr lang="en-US" altLang="ko-KR" sz="2000" dirty="0" smtClean="0"/>
              <a:t>experiments [Johansson 1973]</a:t>
            </a:r>
            <a:endParaRPr lang="ko-KR" altLang="en-US" sz="2000" dirty="0"/>
          </a:p>
        </p:txBody>
      </p:sp>
      <p:pic>
        <p:nvPicPr>
          <p:cNvPr id="16" name="Picture 4" descr="http://t1.gstatic.com/images?q=tbn:ANd9GcS7jtYHP6X7LV6Wu2VD7n1Io9NP9PCe6-e9Hn9mNIUAMXBrhv0&amp;t=1&amp;usg=__RgW63uq8tJ9zOY_0rq7V1CUYKKw=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448464"/>
            <a:ext cx="1752600" cy="225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72200" y="4693384"/>
            <a:ext cx="2057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American sign language (ASL) recognition  [</a:t>
            </a:r>
            <a:r>
              <a:rPr lang="en-US" altLang="ko-KR" sz="2000" dirty="0" err="1" smtClean="0"/>
              <a:t>Starner</a:t>
            </a:r>
            <a:r>
              <a:rPr lang="en-US" altLang="ko-KR" sz="2000" dirty="0" smtClean="0"/>
              <a:t> and </a:t>
            </a:r>
            <a:r>
              <a:rPr lang="en-US" altLang="ko-KR" sz="2000" dirty="0" err="1" smtClean="0"/>
              <a:t>Pentland</a:t>
            </a:r>
            <a:r>
              <a:rPr lang="en-US" altLang="ko-KR" sz="2000" dirty="0" smtClean="0"/>
              <a:t> 1995]</a:t>
            </a:r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69" y="2895600"/>
            <a:ext cx="277938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010400" y="2791361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Tennis action recognition [Yamato et al. 1992]</a:t>
            </a:r>
            <a:endParaRPr lang="ko-KR" altLang="en-US" sz="2000" dirty="0"/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0" y="2667000"/>
            <a:ext cx="1238250" cy="1495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cxnSp>
        <p:nvCxnSpPr>
          <p:cNvPr id="21" name="직선 연결선 20"/>
          <p:cNvCxnSpPr/>
          <p:nvPr/>
        </p:nvCxnSpPr>
        <p:spPr>
          <a:xfrm>
            <a:off x="1371600" y="28194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371600" y="31242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676400" y="1234589"/>
            <a:ext cx="2971800" cy="59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20" idx="1"/>
          </p:cNvCxnSpPr>
          <p:nvPr/>
        </p:nvCxnSpPr>
        <p:spPr>
          <a:xfrm>
            <a:off x="1676400" y="2819400"/>
            <a:ext cx="914400" cy="59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16" idx="1"/>
          </p:cNvCxnSpPr>
          <p:nvPr/>
        </p:nvCxnSpPr>
        <p:spPr>
          <a:xfrm>
            <a:off x="1676400" y="3152745"/>
            <a:ext cx="2057400" cy="2424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" y="2571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1992</a:t>
            </a:r>
            <a:endParaRPr lang="ko-KR" alt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04800" y="2952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1995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643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10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0" grpId="0"/>
      <p:bldP spid="15" grpId="0"/>
      <p:bldP spid="17" grpId="0"/>
      <p:bldP spid="19" grpId="0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524000" y="1219200"/>
            <a:ext cx="0" cy="5334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103453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</a:rPr>
              <a:t>Time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371600" y="18288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86600" y="619036"/>
            <a:ext cx="2057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3-D posture-based </a:t>
            </a:r>
            <a:r>
              <a:rPr lang="en-US" altLang="ko-KR" sz="2000" dirty="0"/>
              <a:t>recognition  [</a:t>
            </a:r>
            <a:r>
              <a:rPr lang="en-US" altLang="ko-KR" sz="2000" dirty="0" err="1" smtClean="0"/>
              <a:t>Gavrila</a:t>
            </a:r>
            <a:r>
              <a:rPr lang="en-US" altLang="ko-KR" sz="2000" dirty="0" smtClean="0"/>
              <a:t> and L. Davis1995]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371600" y="28194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371600" y="31242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050" idx="1"/>
          </p:cNvCxnSpPr>
          <p:nvPr/>
        </p:nvCxnSpPr>
        <p:spPr>
          <a:xfrm flipV="1">
            <a:off x="1676400" y="1443038"/>
            <a:ext cx="1143000" cy="168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4800" y="29526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1995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762000"/>
            <a:ext cx="41529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1371600" y="34290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4800" y="3251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1997</a:t>
            </a:r>
            <a:endParaRPr lang="ko-KR" alt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2647950"/>
            <a:ext cx="3786187" cy="171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086600" y="2791361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Motion history images</a:t>
            </a:r>
            <a:br>
              <a:rPr lang="en-US" altLang="ko-KR" sz="2000" dirty="0" smtClean="0"/>
            </a:br>
            <a:r>
              <a:rPr lang="en-US" altLang="ko-KR" sz="2000" dirty="0" smtClean="0"/>
              <a:t>[</a:t>
            </a:r>
            <a:r>
              <a:rPr lang="en-US" altLang="ko-KR" sz="2000" dirty="0"/>
              <a:t>J. </a:t>
            </a:r>
            <a:r>
              <a:rPr lang="en-US" altLang="ko-KR" sz="2000" dirty="0" smtClean="0"/>
              <a:t>Davis, </a:t>
            </a:r>
            <a:r>
              <a:rPr lang="en-US" altLang="ko-KR" sz="2000" dirty="0" err="1" smtClean="0"/>
              <a:t>Bobick</a:t>
            </a:r>
            <a:r>
              <a:rPr lang="en-US" altLang="ko-KR" sz="2000" dirty="0" smtClean="0"/>
              <a:t> 1997]</a:t>
            </a:r>
            <a:endParaRPr lang="ko-KR" altLang="en-US" sz="20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1371600" y="37338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4800" y="35622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2000</a:t>
            </a:r>
            <a:endParaRPr lang="ko-KR" altLang="en-US" sz="2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4495800"/>
            <a:ext cx="2081212" cy="20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54065"/>
            <a:ext cx="27622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239000" y="4975251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Human-human interactions</a:t>
            </a:r>
            <a:br>
              <a:rPr lang="en-US" altLang="ko-KR" sz="2000" dirty="0" smtClean="0"/>
            </a:br>
            <a:r>
              <a:rPr lang="en-US" altLang="ko-KR" sz="2000" dirty="0" smtClean="0"/>
              <a:t>[Oliver, Rosario, </a:t>
            </a:r>
            <a:r>
              <a:rPr lang="en-US" altLang="ko-KR" sz="2000" dirty="0" err="1" smtClean="0"/>
              <a:t>Pentland</a:t>
            </a:r>
            <a:r>
              <a:rPr lang="en-US" altLang="ko-KR" sz="2000" dirty="0" smtClean="0"/>
              <a:t> 2000]</a:t>
            </a:r>
            <a:endParaRPr lang="ko-KR" altLang="en-US" sz="2000" dirty="0"/>
          </a:p>
        </p:txBody>
      </p:sp>
      <p:cxnSp>
        <p:nvCxnSpPr>
          <p:cNvPr id="36" name="직선 연결선 35"/>
          <p:cNvCxnSpPr>
            <a:endCxn id="2051" idx="1"/>
          </p:cNvCxnSpPr>
          <p:nvPr/>
        </p:nvCxnSpPr>
        <p:spPr>
          <a:xfrm>
            <a:off x="1676400" y="3453080"/>
            <a:ext cx="1243013" cy="50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2053" idx="1"/>
          </p:cNvCxnSpPr>
          <p:nvPr/>
        </p:nvCxnSpPr>
        <p:spPr>
          <a:xfrm>
            <a:off x="1676400" y="3762345"/>
            <a:ext cx="685800" cy="1877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27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524000" y="1219200"/>
            <a:ext cx="0" cy="5334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6400" y="103453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50000"/>
                  </a:schemeClr>
                </a:solidFill>
              </a:rPr>
              <a:t>Time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371600" y="18288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34200" y="2133600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Local </a:t>
            </a:r>
            <a:r>
              <a:rPr lang="en-US" altLang="ko-KR" sz="2000" dirty="0" err="1" smtClean="0"/>
              <a:t>spatio</a:t>
            </a:r>
            <a:r>
              <a:rPr lang="en-US" altLang="ko-KR" sz="2000" dirty="0" smtClean="0"/>
              <a:t>-temporal features  [Laptev 2005]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371600" y="28194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371600" y="31242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3074" idx="1"/>
          </p:cNvCxnSpPr>
          <p:nvPr/>
        </p:nvCxnSpPr>
        <p:spPr>
          <a:xfrm flipV="1">
            <a:off x="1676400" y="874396"/>
            <a:ext cx="914400" cy="3268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371600" y="34290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371600" y="37338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371600" y="41148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371600" y="44958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34200" y="40386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Movies </a:t>
            </a:r>
            <a:br>
              <a:rPr lang="en-US" altLang="ko-KR" sz="2000" dirty="0" smtClean="0"/>
            </a:br>
            <a:r>
              <a:rPr lang="en-US" altLang="ko-KR" sz="2000" dirty="0" smtClean="0"/>
              <a:t>[Laptev 2008]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6934200" y="5347732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Spatio</a:t>
            </a:r>
            <a:r>
              <a:rPr lang="en-US" altLang="ko-KR" sz="2000" dirty="0" smtClean="0"/>
              <a:t>-temporal relations </a:t>
            </a:r>
            <a:br>
              <a:rPr lang="en-US" altLang="ko-KR" sz="2000" dirty="0" smtClean="0"/>
            </a:br>
            <a:r>
              <a:rPr lang="en-US" altLang="ko-KR" sz="2000" dirty="0" smtClean="0"/>
              <a:t>[</a:t>
            </a:r>
            <a:r>
              <a:rPr lang="en-US" altLang="ko-KR" sz="2000" dirty="0" err="1" smtClean="0"/>
              <a:t>Ryoo</a:t>
            </a:r>
            <a:r>
              <a:rPr lang="en-US" altLang="ko-KR" sz="2000" dirty="0" smtClean="0"/>
              <a:t> and Aggarwal 2009]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934200" y="1828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KTH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34200" y="3733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Hollywood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34200" y="5029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UT-Interaction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34200" y="276761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Far-field action recognition [</a:t>
            </a:r>
            <a:r>
              <a:rPr lang="en-US" altLang="ko-KR" sz="2000" dirty="0" err="1" smtClean="0"/>
              <a:t>Efros</a:t>
            </a:r>
            <a:r>
              <a:rPr lang="en-US" altLang="ko-KR" sz="2000" dirty="0" smtClean="0"/>
              <a:t>, Berg, Mori, Malik 2003]</a:t>
            </a:r>
            <a:endParaRPr lang="ko-KR" altLang="en-US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4800" y="39432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2003</a:t>
            </a:r>
            <a:endParaRPr lang="ko-KR" altLang="en-US" sz="2000" dirty="0"/>
          </a:p>
        </p:txBody>
      </p:sp>
      <p:pic>
        <p:nvPicPr>
          <p:cNvPr id="3074" name="Picture 2" descr="http://graphics.cs.cmu.edu/people/efros/research/action/figs/fbnew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8592"/>
            <a:ext cx="2158801" cy="145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456" y="148592"/>
            <a:ext cx="2146744" cy="145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52600"/>
            <a:ext cx="4281487" cy="16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04800" y="4267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2005</a:t>
            </a:r>
            <a:endParaRPr lang="ko-KR" altLang="en-US" sz="20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482" y="5334000"/>
            <a:ext cx="183051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82" y="5294157"/>
            <a:ext cx="2812256" cy="148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2895600" y="3678766"/>
            <a:ext cx="3711105" cy="1502834"/>
            <a:chOff x="1630045" y="3413155"/>
            <a:chExt cx="4445483" cy="1800225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045" y="3413155"/>
              <a:ext cx="2954655" cy="18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896" y="3429000"/>
              <a:ext cx="1457325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773" y="4343400"/>
              <a:ext cx="1468755" cy="86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6" name="직선 연결선 45"/>
          <p:cNvCxnSpPr/>
          <p:nvPr/>
        </p:nvCxnSpPr>
        <p:spPr>
          <a:xfrm>
            <a:off x="1371600" y="50292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371600" y="518160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3076" idx="1"/>
          </p:cNvCxnSpPr>
          <p:nvPr/>
        </p:nvCxnSpPr>
        <p:spPr>
          <a:xfrm flipV="1">
            <a:off x="1676400" y="2601206"/>
            <a:ext cx="914400" cy="1894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4800" y="47814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2008</a:t>
            </a:r>
            <a:endParaRPr lang="ko-KR" alt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304800" y="50100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/>
              <a:t>2009</a:t>
            </a:r>
            <a:endParaRPr lang="ko-KR" altLang="en-US" sz="2000" dirty="0"/>
          </a:p>
        </p:txBody>
      </p:sp>
      <p:cxnSp>
        <p:nvCxnSpPr>
          <p:cNvPr id="56" name="직선 연결선 55"/>
          <p:cNvCxnSpPr>
            <a:endCxn id="3079" idx="1"/>
          </p:cNvCxnSpPr>
          <p:nvPr/>
        </p:nvCxnSpPr>
        <p:spPr>
          <a:xfrm flipV="1">
            <a:off x="1676400" y="4430183"/>
            <a:ext cx="1219200" cy="599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3078" idx="1"/>
          </p:cNvCxnSpPr>
          <p:nvPr/>
        </p:nvCxnSpPr>
        <p:spPr>
          <a:xfrm>
            <a:off x="1676400" y="5180515"/>
            <a:ext cx="531682" cy="85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29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Videos for activity recognition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Recognition from various types of videos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9033" y="3773269"/>
            <a:ext cx="160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</a:rPr>
              <a:t>UCF-Sports dataset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" name="ucf101_v_BasketballDunk_g01_c0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00800" y="3333750"/>
            <a:ext cx="2057400" cy="1543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00" y="3620869"/>
            <a:ext cx="160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</a:rPr>
              <a:t>Hollywood dataset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8100" y="5257800"/>
            <a:ext cx="160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</a:rPr>
              <a:t>TRECVID dataset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8" name="trecvid_example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43300" y="4724400"/>
            <a:ext cx="2209800" cy="1657350"/>
          </a:xfrm>
          <a:prstGeom prst="rect">
            <a:avLst/>
          </a:prstGeom>
        </p:spPr>
      </p:pic>
      <p:pic>
        <p:nvPicPr>
          <p:cNvPr id="9" name="hollywood_sample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81400" y="3352800"/>
            <a:ext cx="2133600" cy="1280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1766" y="3669714"/>
            <a:ext cx="160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</a:rPr>
              <a:t>Weizmann dataset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0233" y="5172670"/>
            <a:ext cx="160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</a:rPr>
              <a:t>UT-Interaction dataset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9033" y="5373469"/>
            <a:ext cx="160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</a:rPr>
              <a:t>UCF101 dataset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00" y="15240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Surveillance videos</a:t>
            </a:r>
            <a:endParaRPr lang="ko-KR" altLang="en-US" sz="20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900" y="1524000"/>
            <a:ext cx="1752600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Movies and user videos</a:t>
            </a:r>
            <a:endParaRPr lang="ko-KR" altLang="en-US" sz="20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91300" y="1524000"/>
            <a:ext cx="1752600" cy="707886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ports </a:t>
            </a:r>
            <a:br>
              <a:rPr lang="en-US" altLang="ko-KR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videos</a:t>
            </a:r>
            <a:endParaRPr lang="ko-KR" altLang="en-US" sz="20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900" y="2286000"/>
            <a:ext cx="23622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Static cameras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Side or top view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Simple background</a:t>
            </a:r>
            <a:endParaRPr lang="ko-KR" alt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19500" y="2286000"/>
            <a:ext cx="23622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Moving cameras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Side view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Dynamic</a:t>
            </a:r>
            <a:endParaRPr lang="ko-KR" alt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0800" y="2286000"/>
            <a:ext cx="23622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Video segments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Side or top view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altLang="ko-KR" sz="2000" smtClean="0">
                <a:latin typeface="Arial" pitchFamily="34" charset="0"/>
                <a:cs typeface="Arial" pitchFamily="34" charset="0"/>
              </a:rPr>
              <a:t>Objects/people</a:t>
            </a:r>
            <a:endParaRPr lang="en-US" altLang="ko-K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62300" y="1447800"/>
            <a:ext cx="0" cy="4927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057900" y="1447800"/>
            <a:ext cx="0" cy="4927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bend_action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27100" y="3352800"/>
            <a:ext cx="1778000" cy="1422401"/>
          </a:xfrm>
          <a:prstGeom prst="rect">
            <a:avLst/>
          </a:prstGeom>
        </p:spPr>
      </p:pic>
      <p:pic>
        <p:nvPicPr>
          <p:cNvPr id="23" name="ucf101_v_Basketball_g01_c01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85354" y="4927432"/>
            <a:ext cx="1964492" cy="1473369"/>
          </a:xfrm>
          <a:prstGeom prst="rect">
            <a:avLst/>
          </a:prstGeom>
        </p:spPr>
      </p:pic>
      <p:sp>
        <p:nvSpPr>
          <p:cNvPr id="24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34</a:t>
            </a:fld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shake_example2.mp4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09600" y="480060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1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3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4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70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  <p:video>
              <p:cMediaNode vol="80000">
                <p:cTn id="5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 vol="80000">
                <p:cTn id="5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 vol="80000">
                <p:cTn id="5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  <p:video>
              <p:cMediaNode vol="80000">
                <p:cTn id="5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4" grpId="0"/>
      <p:bldP spid="6" grpId="0"/>
      <p:bldP spid="7" grpId="0"/>
      <p:bldP spid="12" grpId="0"/>
      <p:bldP spid="14" grpId="0"/>
      <p:bldP spid="15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First-person </a:t>
            </a:r>
            <a:r>
              <a:rPr lang="en-US" altLang="ko-KR" dirty="0" smtClean="0"/>
              <a:t>videos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Images/videos taken from a wearable camera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Examples:</a:t>
            </a:r>
          </a:p>
        </p:txBody>
      </p:sp>
      <p:sp>
        <p:nvSpPr>
          <p:cNvPr id="4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35</a:t>
            </a:fld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skiing_cro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3" y="4419600"/>
            <a:ext cx="3657597" cy="2057400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4495800" y="1447800"/>
            <a:ext cx="0" cy="252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3400" y="3581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Conventional 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-person videos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48200" y="3581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-person videos</a:t>
            </a:r>
            <a:endParaRPr lang="ko-KR" altLang="en-US" dirty="0"/>
          </a:p>
        </p:txBody>
      </p:sp>
      <p:pic>
        <p:nvPicPr>
          <p:cNvPr id="38" name="Picture 6" descr="http://www.newlonsoft.com/images/CCTV%20images/CCTV-Camera_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232" y="1371600"/>
            <a:ext cx="1012031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://www.clker.com/cliparts/e/5/d/9/1194984539216837021man02.svg.h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32" y="1635137"/>
            <a:ext cx="685002" cy="1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32" y="1711337"/>
            <a:ext cx="24860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" descr="http://www.clker.com/cliparts/e/5/d/9/1194984539216837021man02.svg.h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32" y="1871984"/>
            <a:ext cx="685002" cy="1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www.clker.com/cliparts/e/5/d/9/1194984539216837021man02.svg.h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56" y="1750291"/>
            <a:ext cx="685002" cy="1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http://www.clker.com/cliparts/e/5/d/9/1194984539216837021man02.svg.h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832" y="2037072"/>
            <a:ext cx="685002" cy="1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stCxn id="42" idx="3"/>
            <a:endCxn id="43" idx="1"/>
          </p:cNvCxnSpPr>
          <p:nvPr/>
        </p:nvCxnSpPr>
        <p:spPr bwMode="auto">
          <a:xfrm>
            <a:off x="1850058" y="2431968"/>
            <a:ext cx="828774" cy="28678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45" name="직선 화살표 연결선 44"/>
          <p:cNvCxnSpPr>
            <a:stCxn id="39" idx="3"/>
            <a:endCxn id="41" idx="1"/>
          </p:cNvCxnSpPr>
          <p:nvPr/>
        </p:nvCxnSpPr>
        <p:spPr bwMode="auto">
          <a:xfrm>
            <a:off x="5802234" y="2316814"/>
            <a:ext cx="1296198" cy="236847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grpSp>
        <p:nvGrpSpPr>
          <p:cNvPr id="46" name="그룹 45"/>
          <p:cNvGrpSpPr/>
          <p:nvPr/>
        </p:nvGrpSpPr>
        <p:grpSpPr>
          <a:xfrm>
            <a:off x="5498232" y="1571625"/>
            <a:ext cx="3021560" cy="1816112"/>
            <a:chOff x="2596140" y="307824"/>
            <a:chExt cx="4028746" cy="2421481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2596140" y="307824"/>
              <a:ext cx="3668706" cy="307486"/>
            </a:xfrm>
            <a:prstGeom prst="line">
              <a:avLst/>
            </a:prstGeom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2596140" y="615310"/>
              <a:ext cx="2186235" cy="616247"/>
            </a:xfrm>
            <a:prstGeom prst="line">
              <a:avLst/>
            </a:prstGeom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4464646" y="586515"/>
              <a:ext cx="2160240" cy="1926765"/>
            </a:xfrm>
            <a:prstGeom prst="rect">
              <a:avLst/>
            </a:prstGeom>
            <a:noFill/>
            <a:ln w="19050">
              <a:solidFill>
                <a:srgbClr val="FF9900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2596140" y="636279"/>
              <a:ext cx="2186235" cy="2093026"/>
            </a:xfrm>
            <a:prstGeom prst="line">
              <a:avLst/>
            </a:prstGeom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7327032" y="286451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/>
              <a:t>Camera’s</a:t>
            </a:r>
            <a:br>
              <a:rPr lang="en-US" altLang="ko-KR" sz="1400" dirty="0" smtClean="0"/>
            </a:br>
            <a:r>
              <a:rPr lang="en-US" altLang="ko-KR" sz="1400" dirty="0" smtClean="0"/>
              <a:t>field of view</a:t>
            </a:r>
            <a:endParaRPr lang="ko-KR" altLang="en-US" sz="1400" dirty="0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419600"/>
            <a:ext cx="3784591" cy="202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연결선 26"/>
          <p:cNvCxnSpPr/>
          <p:nvPr/>
        </p:nvCxnSpPr>
        <p:spPr>
          <a:xfrm>
            <a:off x="533400" y="3950732"/>
            <a:ext cx="8305800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65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C -0.01197 -0.00185 -0.03645 -0.00416 -0.04826 -0.0118 C -0.05329 -0.01504 -0.0585 -0.01736 -0.06388 -0.01967 C -0.07378 -0.02407 -0.08263 -0.03148 -0.09322 -0.03379 C -0.10069 -0.03889 -0.1085 -0.04143 -0.11579 -0.04676 C -0.11909 -0.04907 -0.12552 -0.05185 -0.12552 -0.05162 C -0.12951 -0.05578 -0.13559 -0.05879 -0.14027 -0.06088 C -0.14392 -0.06597 -0.14704 -0.06574 -0.15191 -0.06736 C -0.15555 -0.07199 -0.15729 -0.07245 -0.1618 -0.07407 C -0.16527 -0.07847 -0.17152 -0.08194 -0.17638 -0.08426 C -0.17708 -0.08541 -0.17743 -0.08727 -0.17847 -0.08819 C -0.1809 -0.08935 -0.18628 -0.09074 -0.18628 -0.09051 C -0.19392 -0.09745 -0.18975 -0.09467 -0.19791 -0.09838 C -0.19895 -0.09884 -0.20086 -0.0993 -0.20086 -0.0993 C -0.20555 -0.0993 -0.21007 -0.09907 -0.21458 -0.09838 C -0.21562 -0.09815 -0.21684 -0.09815 -0.21753 -0.09699 C -0.2184 -0.09583 -0.21805 -0.09352 -0.21857 -0.0919 C -0.21875 -0.0912 -0.21927 -0.0912 -0.21927 -0.09074 " pathEditMode="relative" rAng="0" ptsTypes="fffffffffffffffffA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2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11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Dimension </a:t>
            </a:r>
            <a:r>
              <a:rPr lang="en-US" altLang="ko-KR" dirty="0" smtClean="0"/>
              <a:t>1: </a:t>
            </a:r>
            <a:r>
              <a:rPr lang="en-US" altLang="ko-KR" dirty="0" smtClean="0"/>
              <a:t>levels of human activities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There are various types of activities</a:t>
            </a:r>
          </a:p>
          <a:p>
            <a:pPr lvl="1"/>
            <a:r>
              <a:rPr lang="en-US" altLang="ko-KR" dirty="0" smtClean="0"/>
              <a:t>The ultimate goal is to make computers recognize all of them reliably.</a:t>
            </a:r>
            <a:endParaRPr lang="ko-KR" altLang="en-US" dirty="0"/>
          </a:p>
        </p:txBody>
      </p:sp>
      <p:sp>
        <p:nvSpPr>
          <p:cNvPr id="25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36</a:t>
            </a:fld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" name="직선 화살표 연결선 4"/>
          <p:cNvCxnSpPr/>
          <p:nvPr/>
        </p:nvCxnSpPr>
        <p:spPr bwMode="auto">
          <a:xfrm>
            <a:off x="323850" y="5132399"/>
            <a:ext cx="8515350" cy="2233"/>
          </a:xfrm>
          <a:prstGeom prst="straightConnector1">
            <a:avLst/>
          </a:prstGeom>
          <a:solidFill>
            <a:schemeClr val="bg1"/>
          </a:solidFill>
          <a:ln w="349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23850" y="5434967"/>
            <a:ext cx="851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Levels of human activities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76200" y="2828797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gestures</a:t>
            </a:r>
            <a:endParaRPr lang="ko-KR" altLang="en-US" sz="2000" dirty="0" smtClean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0" y="2844147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actions</a:t>
            </a:r>
            <a:endParaRPr lang="ko-KR" altLang="en-US" sz="2000" dirty="0" smtClean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5143" y="2828797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interactions</a:t>
            </a:r>
            <a:endParaRPr lang="ko-KR" altLang="en-US" sz="2000" dirty="0" smtClean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92735" y="2514600"/>
            <a:ext cx="1722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group activities</a:t>
            </a:r>
            <a:endParaRPr lang="ko-KR" altLang="en-US" sz="2000" dirty="0" smtClean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group_person_carr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92736" y="3390197"/>
            <a:ext cx="1722664" cy="1291998"/>
          </a:xfrm>
          <a:prstGeom prst="rect">
            <a:avLst/>
          </a:prstGeom>
        </p:spPr>
      </p:pic>
      <p:pic>
        <p:nvPicPr>
          <p:cNvPr id="33" name="kth_example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43050" y="3396319"/>
            <a:ext cx="1714500" cy="1285875"/>
          </a:xfrm>
          <a:prstGeom prst="rect">
            <a:avLst/>
          </a:prstGeom>
        </p:spPr>
      </p:pic>
      <p:pic>
        <p:nvPicPr>
          <p:cNvPr id="34" name="point_gesture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3850" y="3324882"/>
            <a:ext cx="952500" cy="1428750"/>
          </a:xfrm>
          <a:prstGeom prst="rect">
            <a:avLst/>
          </a:prstGeom>
        </p:spPr>
      </p:pic>
      <p:pic>
        <p:nvPicPr>
          <p:cNvPr id="35" name="shake_example1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295900" y="3390196"/>
            <a:ext cx="1714500" cy="1285875"/>
          </a:xfrm>
          <a:prstGeom prst="rect">
            <a:avLst/>
          </a:prstGeom>
        </p:spPr>
      </p:pic>
      <p:cxnSp>
        <p:nvCxnSpPr>
          <p:cNvPr id="36" name="직선 연결선 14"/>
          <p:cNvCxnSpPr/>
          <p:nvPr/>
        </p:nvCxnSpPr>
        <p:spPr bwMode="auto">
          <a:xfrm>
            <a:off x="8054068" y="4984464"/>
            <a:ext cx="0" cy="30033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15"/>
          <p:cNvCxnSpPr/>
          <p:nvPr/>
        </p:nvCxnSpPr>
        <p:spPr bwMode="auto">
          <a:xfrm>
            <a:off x="6125935" y="4982232"/>
            <a:ext cx="0" cy="30033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직선 연결선 16"/>
          <p:cNvCxnSpPr/>
          <p:nvPr/>
        </p:nvCxnSpPr>
        <p:spPr bwMode="auto">
          <a:xfrm>
            <a:off x="2362200" y="4982232"/>
            <a:ext cx="0" cy="30033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17"/>
          <p:cNvCxnSpPr/>
          <p:nvPr/>
        </p:nvCxnSpPr>
        <p:spPr bwMode="auto">
          <a:xfrm>
            <a:off x="805542" y="4982232"/>
            <a:ext cx="0" cy="30033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03" y="3396319"/>
            <a:ext cx="1724297" cy="127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429000" y="25146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altLang="ko-KR" sz="20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uman-object interactions</a:t>
            </a:r>
            <a:endParaRPr lang="ko-KR" altLang="en-US" sz="2000" dirty="0" smtClean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2" name="직선 연결선 20"/>
          <p:cNvCxnSpPr/>
          <p:nvPr/>
        </p:nvCxnSpPr>
        <p:spPr bwMode="auto">
          <a:xfrm>
            <a:off x="4343400" y="4982231"/>
            <a:ext cx="0" cy="30033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98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2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Different levels of structure </a:t>
            </a:r>
            <a:r>
              <a:rPr lang="en-US" altLang="ko-KR" dirty="0"/>
              <a:t>complexity </a:t>
            </a:r>
            <a:r>
              <a:rPr lang="en-US" altLang="ko-KR" dirty="0" smtClean="0"/>
              <a:t>(temporal/spatial)</a:t>
            </a:r>
            <a:endParaRPr lang="ko-KR" altLang="en-US" dirty="0"/>
          </a:p>
        </p:txBody>
      </p:sp>
      <p:pic>
        <p:nvPicPr>
          <p:cNvPr id="6" name="group_stealing_output_fina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22800" y="1905000"/>
            <a:ext cx="4368800" cy="3276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Dimension </a:t>
            </a:r>
            <a:r>
              <a:rPr lang="en-US" altLang="ko-KR" dirty="0" smtClean="0"/>
              <a:t>2: </a:t>
            </a:r>
            <a:r>
              <a:rPr lang="en-US" altLang="ko-KR" dirty="0" smtClean="0"/>
              <a:t>structure in activities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 bwMode="auto">
          <a:xfrm>
            <a:off x="323850" y="5632102"/>
            <a:ext cx="8515350" cy="2233"/>
          </a:xfrm>
          <a:prstGeom prst="straightConnector1">
            <a:avLst/>
          </a:prstGeom>
          <a:solidFill>
            <a:schemeClr val="bg1"/>
          </a:solidFill>
          <a:ln w="349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23850" y="6015335"/>
            <a:ext cx="851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Complexity of structure in human activities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6553200" y="5486400"/>
            <a:ext cx="0" cy="30033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1600200" y="5486400"/>
            <a:ext cx="0" cy="30033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ucf101_v_PizzaTossing_g09_c04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1905000"/>
            <a:ext cx="4368800" cy="3276600"/>
          </a:xfrm>
          <a:prstGeom prst="rect">
            <a:avLst/>
          </a:prstGeom>
        </p:spPr>
      </p:pic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37</a:t>
            </a:fld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7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altLang="ko-KR" sz="6000" b="1" dirty="0" smtClean="0"/>
              <a:t>(Final) </a:t>
            </a:r>
            <a:r>
              <a:rPr lang="en-US" altLang="ko-KR" sz="6000" b="1" dirty="0"/>
              <a:t>a</a:t>
            </a:r>
            <a:r>
              <a:rPr lang="en-US" altLang="ko-KR" sz="6000" b="1" dirty="0" smtClean="0"/>
              <a:t>ssignment</a:t>
            </a:r>
            <a:endParaRPr lang="en-US" altLang="ko-KR" sz="60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2324-B5A4-47C2-AC42-04CC62B658C4}" type="slidenum">
              <a:rPr lang="en-US" altLang="ko-KR" smtClean="0">
                <a:solidFill>
                  <a:srgbClr val="000000"/>
                </a:solidFill>
                <a:latin typeface="Arial"/>
              </a:rPr>
              <a:pPr/>
              <a:t>38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52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JPL-Interaction dataset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/>
          <a:lstStyle/>
          <a:p>
            <a:r>
              <a:rPr lang="en-US" altLang="ko-KR" sz="2800" dirty="0" smtClean="0"/>
              <a:t>Videos of activities from the viewpoint of a ‘robot’ </a:t>
            </a:r>
          </a:p>
          <a:p>
            <a:pPr lvl="1"/>
            <a:r>
              <a:rPr lang="en-US" altLang="ko-KR" sz="2400" dirty="0">
                <a:hlinkClick r:id="rId2"/>
              </a:rPr>
              <a:t>http://</a:t>
            </a:r>
            <a:r>
              <a:rPr lang="en-US" altLang="ko-KR" sz="2400" dirty="0" smtClean="0">
                <a:hlinkClick r:id="rId2"/>
              </a:rPr>
              <a:t>michaelryoo.com/jpl-interaction.html</a:t>
            </a:r>
            <a:r>
              <a:rPr lang="en-US" altLang="ko-KR" sz="2400" dirty="0" smtClean="0"/>
              <a:t> </a:t>
            </a:r>
            <a:endParaRPr lang="en-US" altLang="ko-KR" sz="2400" dirty="0"/>
          </a:p>
          <a:p>
            <a:pPr lvl="1"/>
            <a:r>
              <a:rPr lang="en-US" altLang="ko-KR" sz="2400" dirty="0" smtClean="0"/>
              <a:t>Download the </a:t>
            </a:r>
            <a:r>
              <a:rPr lang="en-US" altLang="ko-KR" sz="2400" b="1" dirty="0" smtClean="0"/>
              <a:t>segmented version</a:t>
            </a:r>
          </a:p>
          <a:p>
            <a:pPr lvl="1"/>
            <a:endParaRPr lang="en-US" altLang="ko-KR" sz="2400" b="1" dirty="0" smtClean="0"/>
          </a:p>
          <a:p>
            <a:pPr lvl="1"/>
            <a:endParaRPr lang="en-US" altLang="ko-KR" sz="2400" b="1" dirty="0"/>
          </a:p>
          <a:p>
            <a:pPr lvl="1"/>
            <a:endParaRPr lang="en-US" altLang="ko-KR" sz="2400" b="1" dirty="0" smtClean="0"/>
          </a:p>
          <a:p>
            <a:pPr lvl="1"/>
            <a:endParaRPr lang="en-US" altLang="ko-KR" sz="2400" b="1" dirty="0"/>
          </a:p>
          <a:p>
            <a:pPr lvl="1"/>
            <a:endParaRPr lang="en-US" altLang="ko-KR" sz="2400" b="1" dirty="0" smtClean="0"/>
          </a:p>
          <a:p>
            <a:pPr lvl="1">
              <a:spcBef>
                <a:spcPts val="1800"/>
              </a:spcBef>
            </a:pPr>
            <a:r>
              <a:rPr lang="en-US" altLang="ko-KR" dirty="0" smtClean="0"/>
              <a:t>Do activity ‘classification’</a:t>
            </a:r>
          </a:p>
          <a:p>
            <a:pPr lvl="2"/>
            <a:r>
              <a:rPr lang="en-US" altLang="ko-KR" sz="2000" dirty="0" smtClean="0"/>
              <a:t>Each video segment contains one activity</a:t>
            </a:r>
          </a:p>
          <a:p>
            <a:pPr lvl="2"/>
            <a:r>
              <a:rPr lang="en-US" altLang="ko-KR" sz="2000" dirty="0" smtClean="0"/>
              <a:t>Use set1~6 for the training and set7~12 for the testing</a:t>
            </a:r>
          </a:p>
        </p:txBody>
      </p:sp>
      <p:pic>
        <p:nvPicPr>
          <p:cNvPr id="582658" name="Picture 2" descr="http://michaelryoo.com/images/throw_punc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895600"/>
            <a:ext cx="2946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2660" name="Picture 4" descr="http://michaelryoo.com/images/hug_wav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2895600"/>
            <a:ext cx="2946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2662" name="Picture 6" descr="http://michaelryoo.com/images/wave_shake_pet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2901875"/>
            <a:ext cx="2946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B3CD-0353-4111-8C6E-B67B662E9E01}" type="slidenum">
              <a:rPr lang="en-US" altLang="ko-KR" smtClean="0">
                <a:solidFill>
                  <a:srgbClr val="000000"/>
                </a:solidFill>
                <a:latin typeface="Arial"/>
              </a:rPr>
              <a:pPr/>
              <a:t>39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81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/>
          <a:srcRect l="18629" t="12201" r="10956" b="3847"/>
          <a:stretch>
            <a:fillRect/>
          </a:stretch>
        </p:blipFill>
        <p:spPr bwMode="auto">
          <a:xfrm>
            <a:off x="0" y="993775"/>
            <a:ext cx="5976938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0" y="6502400"/>
            <a:ext cx="914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Figure from Michael Black, Ph.D. Thesis</a:t>
            </a:r>
          </a:p>
        </p:txBody>
      </p:sp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5943600" y="1947862"/>
            <a:ext cx="291623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Length </a:t>
            </a:r>
            <a:r>
              <a:rPr lang="en-US" sz="2800" dirty="0">
                <a:solidFill>
                  <a:srgbClr val="000000"/>
                </a:solidFill>
              </a:rPr>
              <a:t>of flow vectors inversely proportional to </a:t>
            </a:r>
            <a:r>
              <a:rPr lang="en-US" sz="2800" dirty="0" smtClean="0">
                <a:solidFill>
                  <a:srgbClr val="000000"/>
                </a:solidFill>
              </a:rPr>
              <a:t>depth Z </a:t>
            </a:r>
            <a:r>
              <a:rPr lang="en-US" sz="2800" dirty="0">
                <a:solidFill>
                  <a:srgbClr val="000000"/>
                </a:solidFill>
              </a:rPr>
              <a:t>of 3d point</a:t>
            </a:r>
          </a:p>
        </p:txBody>
      </p:sp>
      <p:sp>
        <p:nvSpPr>
          <p:cNvPr id="38920" name="Text Box 9"/>
          <p:cNvSpPr txBox="1">
            <a:spLocks noChangeArrowheads="1"/>
          </p:cNvSpPr>
          <p:nvPr/>
        </p:nvSpPr>
        <p:spPr bwMode="auto">
          <a:xfrm>
            <a:off x="4930775" y="6216650"/>
            <a:ext cx="42132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points closer to the camera move more quickly across the image plane</a:t>
            </a:r>
          </a:p>
        </p:txBody>
      </p:sp>
      <p:sp>
        <p:nvSpPr>
          <p:cNvPr id="38921" name="Line 10"/>
          <p:cNvSpPr>
            <a:spLocks noChangeShapeType="1"/>
          </p:cNvSpPr>
          <p:nvPr/>
        </p:nvSpPr>
        <p:spPr bwMode="auto">
          <a:xfrm flipH="1" flipV="1">
            <a:off x="5435600" y="5208587"/>
            <a:ext cx="1152525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dirty="0" smtClean="0"/>
              <a:t>Motion field + camera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1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descriptors - HOG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Extract ‘simplified HOG’ per frame</a:t>
            </a:r>
          </a:p>
          <a:p>
            <a:pPr lvl="1"/>
            <a:r>
              <a:rPr lang="en-US" altLang="ko-KR" dirty="0" smtClean="0"/>
              <a:t>Divide the frame into 5*5 spatial regions</a:t>
            </a:r>
          </a:p>
          <a:p>
            <a:pPr lvl="1"/>
            <a:r>
              <a:rPr lang="en-US" altLang="ko-KR" dirty="0" smtClean="0"/>
              <a:t>9 different gradient orientations </a:t>
            </a:r>
          </a:p>
          <a:p>
            <a:pPr lvl="2"/>
            <a:r>
              <a:rPr lang="en-US" altLang="ko-KR" dirty="0" smtClean="0"/>
              <a:t>Unsigned gradient ([0,20], [20,40],…, [160,180])</a:t>
            </a:r>
          </a:p>
          <a:p>
            <a:pPr lvl="1"/>
            <a:r>
              <a:rPr lang="en-US" altLang="ko-KR" dirty="0" smtClean="0"/>
              <a:t>Resulting feature vector dim: 5*5*9</a:t>
            </a:r>
          </a:p>
          <a:p>
            <a:pPr lvl="1"/>
            <a:r>
              <a:rPr lang="en-US" altLang="ko-KR" dirty="0" smtClean="0"/>
              <a:t>Also try L1 normalization of the entire vector</a:t>
            </a:r>
          </a:p>
          <a:p>
            <a:pPr lvl="2"/>
            <a:r>
              <a:rPr lang="en-US" altLang="ko-KR" dirty="0" smtClean="0"/>
              <a:t>For a given feature vector </a:t>
            </a:r>
            <a:r>
              <a:rPr lang="en-US" altLang="ko-KR" b="1" dirty="0" smtClean="0"/>
              <a:t>x </a:t>
            </a:r>
            <a:r>
              <a:rPr lang="en-US" altLang="ko-KR" dirty="0" smtClean="0"/>
              <a:t>= [x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</a:t>
            </a:r>
            <a:r>
              <a:rPr lang="is-IS" altLang="ko-KR" dirty="0" smtClean="0"/>
              <a:t>…, x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],</a:t>
            </a:r>
            <a:br>
              <a:rPr lang="en-US" altLang="ko-KR" dirty="0" smtClean="0"/>
            </a:br>
            <a:r>
              <a:rPr lang="en-US" altLang="ko-KR" dirty="0" smtClean="0"/>
              <a:t>L1-norm(x) = x / |x|</a:t>
            </a:r>
            <a:r>
              <a:rPr lang="en-US" altLang="ko-KR" baseline="-25000" dirty="0"/>
              <a:t>1</a:t>
            </a:r>
            <a:r>
              <a:rPr lang="en-US" altLang="ko-KR" dirty="0" smtClean="0"/>
              <a:t> where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B3CD-0353-4111-8C6E-B67B662E9E01}" type="slidenum">
              <a:rPr lang="en-US" altLang="ko-KR" smtClean="0">
                <a:solidFill>
                  <a:srgbClr val="000000"/>
                </a:solidFill>
                <a:latin typeface="Arial"/>
              </a:rPr>
              <a:pPr/>
              <a:t>40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5301208"/>
            <a:ext cx="1663384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7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descriptors - HOF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Extract ‘histogram of optical flows’ (HOF)</a:t>
            </a:r>
          </a:p>
          <a:p>
            <a:pPr lvl="1"/>
            <a:r>
              <a:rPr lang="en-US" altLang="ko-KR" dirty="0" smtClean="0"/>
              <a:t>Obtain optical flows using a library (e.g.,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Divide </a:t>
            </a:r>
            <a:r>
              <a:rPr lang="en-US" altLang="ko-KR" dirty="0"/>
              <a:t>the frame into 5*5 spatial regions</a:t>
            </a:r>
          </a:p>
          <a:p>
            <a:pPr lvl="1"/>
            <a:r>
              <a:rPr lang="en-US" altLang="ko-KR" dirty="0" smtClean="0"/>
              <a:t>8 </a:t>
            </a:r>
            <a:r>
              <a:rPr lang="en-US" altLang="ko-KR" dirty="0"/>
              <a:t>different </a:t>
            </a:r>
            <a:r>
              <a:rPr lang="en-US" altLang="ko-KR" dirty="0" smtClean="0"/>
              <a:t>optical flow orientations</a:t>
            </a:r>
          </a:p>
          <a:p>
            <a:pPr lvl="2"/>
            <a:r>
              <a:rPr lang="en-US" altLang="ko-KR" dirty="0" smtClean="0"/>
              <a:t>Signed orientations ([</a:t>
            </a:r>
            <a:r>
              <a:rPr lang="en-US" altLang="ko-KR" dirty="0"/>
              <a:t>0,45</a:t>
            </a:r>
            <a:r>
              <a:rPr lang="en-US" altLang="ko-KR" dirty="0" smtClean="0"/>
              <a:t>],…,[315-360])</a:t>
            </a:r>
          </a:p>
          <a:p>
            <a:pPr lvl="1"/>
            <a:r>
              <a:rPr lang="en-US" altLang="ko-KR" dirty="0" smtClean="0"/>
              <a:t>Create a histogram per frame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Resulting feature vector dim: </a:t>
            </a:r>
            <a:r>
              <a:rPr lang="en-US" altLang="ko-KR" dirty="0" smtClean="0"/>
              <a:t>5*5*8</a:t>
            </a:r>
          </a:p>
          <a:p>
            <a:pPr lvl="1"/>
            <a:r>
              <a:rPr lang="en-US" altLang="ko-KR" dirty="0"/>
              <a:t>Also try L1 normalization of the entire </a:t>
            </a:r>
            <a:r>
              <a:rPr lang="en-US" altLang="ko-KR" dirty="0" smtClean="0"/>
              <a:t>vector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B3CD-0353-4111-8C6E-B67B662E9E01}" type="slidenum">
              <a:rPr lang="en-US" altLang="ko-KR" smtClean="0">
                <a:solidFill>
                  <a:srgbClr val="000000"/>
                </a:solidFill>
                <a:latin typeface="Arial"/>
              </a:rPr>
              <a:pPr/>
              <a:t>41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01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Activity classification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Build 4 different types of feature representations per video</a:t>
            </a:r>
          </a:p>
          <a:p>
            <a:pPr lvl="1"/>
            <a:r>
              <a:rPr lang="en-US" altLang="ko-KR" dirty="0" smtClean="0"/>
              <a:t>Mean HOG value</a:t>
            </a:r>
          </a:p>
          <a:p>
            <a:pPr lvl="1"/>
            <a:r>
              <a:rPr lang="en-US" altLang="ko-KR" dirty="0" smtClean="0"/>
              <a:t>Mean HOF value</a:t>
            </a:r>
          </a:p>
          <a:p>
            <a:pPr lvl="1"/>
            <a:r>
              <a:rPr lang="en-US" altLang="ko-KR" dirty="0" smtClean="0"/>
              <a:t>Bag-of-visual-words with HOG</a:t>
            </a:r>
          </a:p>
          <a:p>
            <a:pPr lvl="1"/>
            <a:r>
              <a:rPr lang="en-US" altLang="ko-KR" dirty="0" smtClean="0"/>
              <a:t>Bag-of-visual-words with HOF</a:t>
            </a:r>
          </a:p>
          <a:p>
            <a:pPr lvl="2"/>
            <a:r>
              <a:rPr lang="en-US" altLang="ko-KR" dirty="0" smtClean="0"/>
              <a:t>Try different ‘# of visual words’, including 25, 50, …</a:t>
            </a:r>
          </a:p>
          <a:p>
            <a:r>
              <a:rPr lang="en-US" altLang="ko-KR" dirty="0" smtClean="0"/>
              <a:t>Do classification with </a:t>
            </a:r>
            <a:r>
              <a:rPr lang="is-IS" altLang="ko-KR" dirty="0" smtClean="0"/>
              <a:t>…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B3CD-0353-4111-8C6E-B67B662E9E01}" type="slidenum">
              <a:rPr lang="en-US" altLang="ko-KR" smtClean="0">
                <a:solidFill>
                  <a:srgbClr val="000000"/>
                </a:solidFill>
                <a:latin typeface="Arial"/>
              </a:rPr>
              <a:pPr/>
              <a:t>42</a:t>
            </a:fld>
            <a:endParaRPr lang="en-US" altLang="ko-K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88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definition:  optical flow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581400"/>
            <a:ext cx="7772400" cy="990600"/>
          </a:xfrm>
        </p:spPr>
        <p:txBody>
          <a:bodyPr/>
          <a:lstStyle/>
          <a:p>
            <a:r>
              <a:rPr lang="en-US" smtClean="0"/>
              <a:t>How to estimate pixel motion from image H to image I?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7526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2286000" y="17526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3200400" y="1752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286000" y="228600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8" name="Oval 9"/>
          <p:cNvSpPr>
            <a:spLocks noChangeArrowheads="1"/>
          </p:cNvSpPr>
          <p:nvPr/>
        </p:nvSpPr>
        <p:spPr bwMode="auto">
          <a:xfrm>
            <a:off x="3200400" y="22860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362200" y="1600200"/>
            <a:ext cx="1066800" cy="968375"/>
            <a:chOff x="1488" y="1008"/>
            <a:chExt cx="672" cy="610"/>
          </a:xfrm>
        </p:grpSpPr>
        <p:sp>
          <p:nvSpPr>
            <p:cNvPr id="5143" name="Line 22"/>
            <p:cNvSpPr>
              <a:spLocks noChangeShapeType="1"/>
            </p:cNvSpPr>
            <p:nvPr/>
          </p:nvSpPr>
          <p:spPr bwMode="auto">
            <a:xfrm flipV="1">
              <a:off x="1488" y="10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4" name="Line 23"/>
            <p:cNvSpPr>
              <a:spLocks noChangeShapeType="1"/>
            </p:cNvSpPr>
            <p:nvPr/>
          </p:nvSpPr>
          <p:spPr bwMode="auto">
            <a:xfrm>
              <a:off x="1488" y="1461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5" name="Line 24"/>
            <p:cNvSpPr>
              <a:spLocks noChangeShapeType="1"/>
            </p:cNvSpPr>
            <p:nvPr/>
          </p:nvSpPr>
          <p:spPr bwMode="auto">
            <a:xfrm>
              <a:off x="2063" y="1152"/>
              <a:ext cx="97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6" name="Line 25"/>
            <p:cNvSpPr>
              <a:spLocks noChangeShapeType="1"/>
            </p:cNvSpPr>
            <p:nvPr/>
          </p:nvSpPr>
          <p:spPr bwMode="auto">
            <a:xfrm flipH="1">
              <a:off x="2043" y="1495"/>
              <a:ext cx="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5130" name="Rectangle 26"/>
          <p:cNvSpPr>
            <a:spLocks noChangeArrowheads="1"/>
          </p:cNvSpPr>
          <p:nvPr/>
        </p:nvSpPr>
        <p:spPr bwMode="auto">
          <a:xfrm>
            <a:off x="51054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1" name="Oval 31"/>
          <p:cNvSpPr>
            <a:spLocks noChangeArrowheads="1"/>
          </p:cNvSpPr>
          <p:nvPr/>
        </p:nvSpPr>
        <p:spPr bwMode="auto">
          <a:xfrm>
            <a:off x="5867400" y="15621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2" name="Oval 32"/>
          <p:cNvSpPr>
            <a:spLocks noChangeArrowheads="1"/>
          </p:cNvSpPr>
          <p:nvPr/>
        </p:nvSpPr>
        <p:spPr bwMode="auto">
          <a:xfrm>
            <a:off x="6781800" y="194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3" name="Oval 33"/>
          <p:cNvSpPr>
            <a:spLocks noChangeArrowheads="1"/>
          </p:cNvSpPr>
          <p:nvPr/>
        </p:nvSpPr>
        <p:spPr bwMode="auto">
          <a:xfrm>
            <a:off x="5943600" y="2281238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4" name="Oval 34"/>
          <p:cNvSpPr>
            <a:spLocks noChangeArrowheads="1"/>
          </p:cNvSpPr>
          <p:nvPr/>
        </p:nvSpPr>
        <p:spPr bwMode="auto">
          <a:xfrm>
            <a:off x="6629400" y="24812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7705" name="Rectangle 41"/>
          <p:cNvSpPr>
            <a:spLocks noChangeArrowheads="1"/>
          </p:cNvSpPr>
          <p:nvPr/>
        </p:nvSpPr>
        <p:spPr bwMode="auto">
          <a:xfrm>
            <a:off x="685800" y="40386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srgbClr val="000000"/>
                </a:solidFill>
              </a:rPr>
              <a:t>Solve pixel correspondence problem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1600">
                <a:solidFill>
                  <a:srgbClr val="000000"/>
                </a:solidFill>
              </a:rPr>
              <a:t>given a pixel in H, look for nearby pixels of the same color in I</a:t>
            </a:r>
          </a:p>
        </p:txBody>
      </p:sp>
      <p:pic>
        <p:nvPicPr>
          <p:cNvPr id="5136" name="Picture 4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271713" y="2965450"/>
            <a:ext cx="10906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7" name="Picture 4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692775" y="2984500"/>
            <a:ext cx="9588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685800" y="4419600"/>
            <a:ext cx="7772400" cy="2209800"/>
            <a:chOff x="432" y="2784"/>
            <a:chExt cx="4896" cy="1392"/>
          </a:xfrm>
        </p:grpSpPr>
        <p:sp>
          <p:nvSpPr>
            <p:cNvPr id="5139" name="Rectangle 39"/>
            <p:cNvSpPr>
              <a:spLocks noChangeArrowheads="1"/>
            </p:cNvSpPr>
            <p:nvPr/>
          </p:nvSpPr>
          <p:spPr bwMode="auto">
            <a:xfrm>
              <a:off x="432" y="3024"/>
              <a:ext cx="4896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Key assumptions</a:t>
              </a:r>
            </a:p>
            <a:p>
              <a:pPr marL="742950" lvl="1" indent="-28575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 b="1">
                  <a:solidFill>
                    <a:srgbClr val="0000FF"/>
                  </a:solidFill>
                </a:rPr>
                <a:t>color constancy</a:t>
              </a:r>
              <a:r>
                <a:rPr lang="en-US" sz="2000" b="1">
                  <a:solidFill>
                    <a:srgbClr val="000000"/>
                  </a:solidFill>
                </a:rPr>
                <a:t>:  </a:t>
              </a:r>
              <a:r>
                <a:rPr lang="en-US" sz="2000">
                  <a:solidFill>
                    <a:srgbClr val="000000"/>
                  </a:solidFill>
                </a:rPr>
                <a:t>a point in H looks the same in I</a:t>
              </a:r>
            </a:p>
            <a:p>
              <a:pPr marL="1143000" lvl="2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–"/>
              </a:pPr>
              <a:r>
                <a:rPr lang="en-US">
                  <a:solidFill>
                    <a:srgbClr val="000000"/>
                  </a:solidFill>
                </a:rPr>
                <a:t>For grayscale images, this is </a:t>
              </a:r>
              <a:r>
                <a:rPr lang="en-US" b="1">
                  <a:solidFill>
                    <a:srgbClr val="000000"/>
                  </a:solidFill>
                </a:rPr>
                <a:t>brightness constancy</a:t>
              </a:r>
            </a:p>
            <a:p>
              <a:pPr marL="742950" lvl="1" indent="-28575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 b="1">
                  <a:solidFill>
                    <a:srgbClr val="FF0000"/>
                  </a:solidFill>
                </a:rPr>
                <a:t>small motion</a:t>
              </a:r>
              <a:r>
                <a:rPr lang="en-US" sz="2000">
                  <a:solidFill>
                    <a:srgbClr val="000000"/>
                  </a:solidFill>
                </a:rPr>
                <a:t>:  points do not move very far</a:t>
              </a:r>
            </a:p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This is called the </a:t>
              </a:r>
              <a:r>
                <a:rPr lang="en-US" sz="2400" b="1">
                  <a:solidFill>
                    <a:srgbClr val="000000"/>
                  </a:solidFill>
                </a:rPr>
                <a:t>optical flow</a:t>
              </a:r>
              <a:r>
                <a:rPr lang="en-US" sz="2400">
                  <a:solidFill>
                    <a:srgbClr val="000000"/>
                  </a:solidFill>
                </a:rPr>
                <a:t> problem</a:t>
              </a:r>
            </a:p>
          </p:txBody>
        </p:sp>
        <p:grpSp>
          <p:nvGrpSpPr>
            <p:cNvPr id="4" name="Group 52"/>
            <p:cNvGrpSpPr>
              <a:grpSpLocks/>
            </p:cNvGrpSpPr>
            <p:nvPr/>
          </p:nvGrpSpPr>
          <p:grpSpPr bwMode="auto">
            <a:xfrm>
              <a:off x="2688" y="2784"/>
              <a:ext cx="1776" cy="144"/>
              <a:chOff x="2688" y="2784"/>
              <a:chExt cx="1776" cy="144"/>
            </a:xfrm>
          </p:grpSpPr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2688" y="2784"/>
                <a:ext cx="432" cy="14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3840" y="2784"/>
                <a:ext cx="624" cy="144"/>
              </a:xfrm>
              <a:prstGeom prst="rect">
                <a:avLst/>
              </a:prstGeom>
              <a:noFill/>
              <a:ln w="2857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7992380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Steve Seitz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426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05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flow constraints </a:t>
            </a:r>
            <a:r>
              <a:rPr lang="en-US" sz="2800" smtClean="0"/>
              <a:t>(grayscale images)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581400"/>
            <a:ext cx="7772400" cy="890588"/>
          </a:xfrm>
        </p:spPr>
        <p:txBody>
          <a:bodyPr/>
          <a:lstStyle/>
          <a:p>
            <a:r>
              <a:rPr lang="en-US" smtClean="0"/>
              <a:t>Let’s look at these constraints more closely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7526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49" name="Oval 6"/>
          <p:cNvSpPr>
            <a:spLocks noChangeArrowheads="1"/>
          </p:cNvSpPr>
          <p:nvPr/>
        </p:nvSpPr>
        <p:spPr bwMode="auto">
          <a:xfrm>
            <a:off x="2286000" y="16002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50" name="Line 13"/>
          <p:cNvSpPr>
            <a:spLocks noChangeShapeType="1"/>
          </p:cNvSpPr>
          <p:nvPr/>
        </p:nvSpPr>
        <p:spPr bwMode="auto">
          <a:xfrm>
            <a:off x="2360613" y="1676400"/>
            <a:ext cx="306387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51" name="Rectangle 21"/>
          <p:cNvSpPr>
            <a:spLocks noChangeArrowheads="1"/>
          </p:cNvSpPr>
          <p:nvPr/>
        </p:nvSpPr>
        <p:spPr bwMode="auto">
          <a:xfrm>
            <a:off x="685800" y="40386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brightness constancy:   Q:  what’s the equation?</a:t>
            </a:r>
          </a:p>
        </p:txBody>
      </p:sp>
      <p:sp>
        <p:nvSpPr>
          <p:cNvPr id="6152" name="Rectangle 25"/>
          <p:cNvSpPr>
            <a:spLocks noChangeArrowheads="1"/>
          </p:cNvSpPr>
          <p:nvPr/>
        </p:nvSpPr>
        <p:spPr bwMode="auto">
          <a:xfrm>
            <a:off x="5105400" y="12192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53" name="Oval 28"/>
          <p:cNvSpPr>
            <a:spLocks noChangeArrowheads="1"/>
          </p:cNvSpPr>
          <p:nvPr/>
        </p:nvSpPr>
        <p:spPr bwMode="auto">
          <a:xfrm>
            <a:off x="6019800" y="19050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154" name="Picture 2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5691188" y="1981200"/>
            <a:ext cx="1243012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30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143125" y="1401763"/>
            <a:ext cx="463550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3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2582863" y="1676400"/>
            <a:ext cx="2065337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4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5692775" y="2997200"/>
            <a:ext cx="9588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Picture 47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2279650" y="2973388"/>
            <a:ext cx="10906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9732" name="Rectangle 20"/>
          <p:cNvSpPr>
            <a:spLocks noChangeArrowheads="1"/>
          </p:cNvSpPr>
          <p:nvPr/>
        </p:nvSpPr>
        <p:spPr bwMode="auto">
          <a:xfrm>
            <a:off x="685800" y="4876800"/>
            <a:ext cx="77724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small motion</a:t>
            </a:r>
            <a:r>
              <a:rPr lang="en-US" sz="2000" dirty="0" smtClean="0">
                <a:solidFill>
                  <a:srgbClr val="000000"/>
                </a:solidFill>
              </a:rPr>
              <a:t>: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99773" name="Picture 61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1044575" y="5426075"/>
            <a:ext cx="7005638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9774" name="Picture 62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2895600" y="5951537"/>
            <a:ext cx="2922588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990600" y="4449559"/>
          <a:ext cx="3124201" cy="42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969" name="Equation" r:id="rId18" imgW="1485720" imgH="203040" progId="Equation.3">
                  <p:embed/>
                </p:oleObj>
              </mc:Choice>
              <mc:Fallback>
                <p:oleObj name="Equation" r:id="rId18" imgW="1485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449559"/>
                        <a:ext cx="3124201" cy="4272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992380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Steve Seitz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8733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32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vpr13_ryoo_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7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3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Human activity recognition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utomated understanding of videos</a:t>
            </a:r>
          </a:p>
          <a:p>
            <a:pPr lvl="1"/>
            <a:r>
              <a:rPr lang="en-US" altLang="ko-KR" sz="2800" dirty="0"/>
              <a:t>Labeling of </a:t>
            </a:r>
            <a:r>
              <a:rPr lang="en-US" altLang="ko-KR" sz="2800" b="1" dirty="0"/>
              <a:t>events</a:t>
            </a:r>
            <a:r>
              <a:rPr lang="en-US" altLang="ko-KR" sz="2800" dirty="0"/>
              <a:t> by </a:t>
            </a:r>
            <a:r>
              <a:rPr lang="en-US" altLang="ko-KR" sz="2800" b="1" dirty="0"/>
              <a:t>humans</a:t>
            </a:r>
            <a:r>
              <a:rPr lang="en-US" altLang="ko-KR" sz="2800" dirty="0"/>
              <a:t> in a given </a:t>
            </a:r>
            <a:r>
              <a:rPr lang="en-US" altLang="ko-KR" sz="2800" dirty="0" smtClean="0"/>
              <a:t>video</a:t>
            </a:r>
          </a:p>
          <a:p>
            <a:pPr lvl="1"/>
            <a:endParaRPr lang="en-US" altLang="ko-KR" sz="2800" dirty="0"/>
          </a:p>
          <a:p>
            <a:pPr lvl="1"/>
            <a:endParaRPr lang="en-US" altLang="ko-KR" sz="2800" dirty="0" smtClean="0"/>
          </a:p>
          <a:p>
            <a:pPr lvl="1"/>
            <a:endParaRPr lang="en-US" altLang="ko-KR" sz="2800" dirty="0"/>
          </a:p>
          <a:p>
            <a:pPr lvl="1"/>
            <a:endParaRPr lang="en-US" altLang="ko-KR" sz="2800" dirty="0" smtClean="0"/>
          </a:p>
          <a:p>
            <a:pPr lvl="1"/>
            <a:endParaRPr lang="en-US" altLang="ko-KR" sz="2800" dirty="0"/>
          </a:p>
          <a:p>
            <a:pPr lvl="1"/>
            <a:endParaRPr lang="en-US" altLang="ko-KR" sz="2800" dirty="0" smtClean="0"/>
          </a:p>
          <a:p>
            <a:pPr lvl="1"/>
            <a:endParaRPr lang="en-US" altLang="ko-KR" sz="2800" dirty="0"/>
          </a:p>
          <a:p>
            <a:pPr lvl="1">
              <a:spcBef>
                <a:spcPts val="4000"/>
              </a:spcBef>
            </a:pPr>
            <a:r>
              <a:rPr lang="en-US" altLang="ko-KR" sz="2800" dirty="0" smtClean="0"/>
              <a:t>Automated algorithms generating </a:t>
            </a:r>
            <a:r>
              <a:rPr lang="en-US" altLang="ko-KR" sz="2800" b="1" dirty="0" smtClean="0"/>
              <a:t>semantic</a:t>
            </a:r>
            <a:r>
              <a:rPr lang="en-US" altLang="ko-KR" sz="2800" dirty="0" smtClean="0"/>
              <a:t> labels</a:t>
            </a:r>
            <a:endParaRPr lang="en-US" altLang="ko-KR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2404765"/>
            <a:ext cx="373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11313" indent="-1611313"/>
            <a:r>
              <a:rPr lang="en-US" altLang="ko-KR" sz="2400" b="1" dirty="0" smtClean="0">
                <a:solidFill>
                  <a:srgbClr val="00B0F0"/>
                </a:solidFill>
                <a:latin typeface="Arial"/>
                <a:ea typeface="돋움"/>
              </a:rPr>
              <a:t>Person_1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ea typeface="돋움"/>
              </a:rPr>
              <a:t> – </a:t>
            </a:r>
            <a:r>
              <a:rPr lang="en-US" altLang="ko-KR" sz="2400" i="1" dirty="0" smtClean="0">
                <a:solidFill>
                  <a:srgbClr val="000000"/>
                </a:solidFill>
                <a:latin typeface="Arial"/>
                <a:ea typeface="돋움"/>
              </a:rPr>
              <a:t>approaches 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ea typeface="돋움"/>
              </a:rPr>
              <a:t>and</a:t>
            </a:r>
            <a:r>
              <a:rPr lang="en-US" altLang="ko-KR" sz="2400" i="1" dirty="0" smtClean="0">
                <a:solidFill>
                  <a:srgbClr val="000000"/>
                </a:solidFill>
                <a:latin typeface="Arial"/>
                <a:ea typeface="돋움"/>
              </a:rPr>
              <a:t> pats </a:t>
            </a:r>
            <a:r>
              <a:rPr lang="en-US" altLang="ko-KR" sz="2400" b="1" dirty="0" smtClean="0">
                <a:solidFill>
                  <a:srgbClr val="C00000"/>
                </a:solidFill>
                <a:latin typeface="Arial"/>
                <a:ea typeface="돋움"/>
              </a:rPr>
              <a:t>Cat</a:t>
            </a:r>
            <a:endParaRPr lang="ko-KR" altLang="en-US" sz="2400" b="1" i="1" dirty="0" smtClean="0">
              <a:solidFill>
                <a:srgbClr val="00B0F0"/>
              </a:solidFill>
              <a:latin typeface="Arial"/>
              <a:ea typeface="돋움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5400" y="3478768"/>
            <a:ext cx="373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11313" indent="-1611313"/>
            <a:r>
              <a:rPr lang="en-US" altLang="ko-KR" sz="2400" b="1" dirty="0" smtClean="0">
                <a:solidFill>
                  <a:srgbClr val="00B0F0"/>
                </a:solidFill>
                <a:latin typeface="Arial"/>
                <a:ea typeface="돋움"/>
              </a:rPr>
              <a:t>Person_1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ea typeface="돋움"/>
              </a:rPr>
              <a:t> – </a:t>
            </a:r>
            <a:r>
              <a:rPr lang="en-US" altLang="ko-KR" sz="2400" i="1" dirty="0" smtClean="0">
                <a:solidFill>
                  <a:srgbClr val="000000"/>
                </a:solidFill>
                <a:latin typeface="Arial"/>
                <a:ea typeface="돋움"/>
              </a:rPr>
              <a:t>opens </a:t>
            </a:r>
            <a:br>
              <a:rPr lang="en-US" altLang="ko-KR" sz="2400" i="1" dirty="0" smtClean="0">
                <a:solidFill>
                  <a:srgbClr val="000000"/>
                </a:solidFill>
                <a:latin typeface="Arial"/>
                <a:ea typeface="돋움"/>
              </a:rPr>
            </a:br>
            <a:r>
              <a:rPr lang="en-US" altLang="ko-KR" sz="2400" b="1" dirty="0" err="1" smtClean="0">
                <a:solidFill>
                  <a:srgbClr val="00B050"/>
                </a:solidFill>
                <a:latin typeface="Arial"/>
                <a:ea typeface="돋움"/>
              </a:rPr>
              <a:t>Trash_bin</a:t>
            </a:r>
            <a:endParaRPr lang="ko-KR" altLang="en-US" sz="2400" b="1" dirty="0" smtClean="0">
              <a:solidFill>
                <a:srgbClr val="00B0F0"/>
              </a:solidFill>
              <a:latin typeface="Arial"/>
              <a:ea typeface="돋움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4545568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11313" indent="-1611313"/>
            <a:r>
              <a:rPr lang="en-US" altLang="ko-KR" sz="2400" b="1" dirty="0" smtClean="0">
                <a:solidFill>
                  <a:srgbClr val="00B0F0"/>
                </a:solidFill>
                <a:latin typeface="Arial"/>
                <a:ea typeface="돋움"/>
              </a:rPr>
              <a:t>Person_1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ea typeface="돋움"/>
              </a:rPr>
              <a:t> – </a:t>
            </a:r>
            <a:r>
              <a:rPr lang="en-US" altLang="ko-KR" sz="2400" i="1" dirty="0" smtClean="0">
                <a:solidFill>
                  <a:srgbClr val="000000"/>
                </a:solidFill>
                <a:latin typeface="Arial"/>
                <a:ea typeface="돋움"/>
              </a:rPr>
              <a:t>puts </a:t>
            </a:r>
            <a:r>
              <a:rPr lang="en-US" altLang="ko-KR" sz="2400" b="1" dirty="0" smtClean="0">
                <a:solidFill>
                  <a:srgbClr val="C00000"/>
                </a:solidFill>
                <a:latin typeface="Arial"/>
                <a:ea typeface="돋움"/>
              </a:rPr>
              <a:t>Cat</a:t>
            </a:r>
            <a:r>
              <a:rPr lang="en-US" altLang="ko-KR" sz="2400" i="1" dirty="0" smtClean="0">
                <a:solidFill>
                  <a:srgbClr val="000000"/>
                </a:solidFill>
                <a:latin typeface="Arial"/>
                <a:ea typeface="돋움"/>
              </a:rPr>
              <a:t> into </a:t>
            </a:r>
            <a:r>
              <a:rPr lang="en-US" altLang="ko-KR" sz="2400" b="1" dirty="0" err="1" smtClean="0">
                <a:solidFill>
                  <a:srgbClr val="00B050"/>
                </a:solidFill>
                <a:latin typeface="Arial"/>
                <a:ea typeface="돋움"/>
              </a:rPr>
              <a:t>Trash_bin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ea typeface="돋움"/>
              </a:rPr>
              <a:t> and </a:t>
            </a:r>
            <a:r>
              <a:rPr lang="en-US" altLang="ko-KR" sz="2400" i="1" dirty="0" smtClean="0">
                <a:solidFill>
                  <a:srgbClr val="000000"/>
                </a:solidFill>
                <a:latin typeface="Arial"/>
                <a:ea typeface="돋움"/>
              </a:rPr>
              <a:t>walks away</a:t>
            </a:r>
            <a:endParaRPr lang="ko-KR" altLang="en-US" sz="2400" b="1" i="1" dirty="0" smtClean="0">
              <a:solidFill>
                <a:srgbClr val="00B0F0"/>
              </a:solidFill>
              <a:latin typeface="Arial"/>
              <a:ea typeface="돋움"/>
            </a:endParaRPr>
          </a:p>
        </p:txBody>
      </p:sp>
      <p:sp>
        <p:nvSpPr>
          <p:cNvPr id="9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rgbClr val="FFFFFF">
                    <a:lumMod val="50000"/>
                  </a:srgbClr>
                </a:solidFill>
                <a:latin typeface="Arial"/>
                <a:ea typeface="돋움"/>
              </a:rPr>
              <a:pPr algn="r"/>
              <a:t>8</a:t>
            </a:fld>
            <a:endParaRPr lang="en-US" altLang="ko-KR" sz="1400">
              <a:solidFill>
                <a:srgbClr val="FFFFFF">
                  <a:lumMod val="50000"/>
                </a:srgbClr>
              </a:solidFill>
              <a:latin typeface="Arial"/>
              <a:ea typeface="돋움"/>
            </a:endParaRPr>
          </a:p>
        </p:txBody>
      </p:sp>
      <p:pic>
        <p:nvPicPr>
          <p:cNvPr id="4" name="cat_trash_origin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2133600"/>
            <a:ext cx="441960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2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8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Human activity recognition</a:t>
            </a:r>
            <a:endParaRPr lang="en-US" altLang="ko-KR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Detecting interaction-level human activities</a:t>
            </a:r>
          </a:p>
          <a:p>
            <a:pPr lvl="1"/>
            <a:r>
              <a:rPr lang="en-US" altLang="ko-KR" dirty="0" smtClean="0"/>
              <a:t>Multiple actors, pedestrians, weather changes, …</a:t>
            </a:r>
            <a:endParaRPr lang="en-US" altLang="ko-KR" dirty="0"/>
          </a:p>
        </p:txBody>
      </p:sp>
      <p:pic>
        <p:nvPicPr>
          <p:cNvPr id="457739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81200"/>
            <a:ext cx="8014019" cy="4191000"/>
          </a:xfrm>
          <a:prstGeom prst="rect">
            <a:avLst/>
          </a:prstGeom>
          <a:noFill/>
        </p:spPr>
      </p:pic>
      <p:sp>
        <p:nvSpPr>
          <p:cNvPr id="6" name="Text Box 52"/>
          <p:cNvSpPr txBox="1">
            <a:spLocks noChangeArrowheads="1"/>
          </p:cNvSpPr>
          <p:nvPr/>
        </p:nvSpPr>
        <p:spPr bwMode="auto">
          <a:xfrm>
            <a:off x="0" y="6400800"/>
            <a:ext cx="388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800" b="1" dirty="0" err="1">
                <a:solidFill>
                  <a:schemeClr val="accent2"/>
                </a:solidFill>
              </a:rPr>
              <a:t>Ryoo</a:t>
            </a:r>
            <a:r>
              <a:rPr lang="en-US" altLang="ko-KR" sz="1800" b="1" dirty="0">
                <a:solidFill>
                  <a:schemeClr val="accent2"/>
                </a:solidFill>
              </a:rPr>
              <a:t> </a:t>
            </a:r>
            <a:r>
              <a:rPr lang="en-US" altLang="ko-KR" sz="1800" b="1" dirty="0" smtClean="0">
                <a:solidFill>
                  <a:schemeClr val="accent2"/>
                </a:solidFill>
              </a:rPr>
              <a:t>&amp; Aggarwal, ICCV 2009</a:t>
            </a:r>
            <a:endParaRPr lang="en-US" altLang="ko-KR" sz="1800" b="1" dirty="0">
              <a:solidFill>
                <a:schemeClr val="accent2"/>
              </a:solidFill>
            </a:endParaRPr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5C9F1D9-C8A8-46AE-93A5-EEE0900214D0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9</a:t>
            </a:fld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+u, y+v)$&#10;\end{document}&#10;"/>
  <p:tag name="EXTERNALNAME" val="Edittex"/>
  <p:tag name="BLEND" val="False"/>
  <p:tag name="TRANSPARENT" val="False"/>
  <p:tag name="BITMAPFORMAT" val="bmpmono"/>
  <p:tag name="DEBUGINTERACTIVE" val="True"/>
  <p:tag name="ORIGWIDTH" val="483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, y)$&#10;\end{document}&#10;"/>
  <p:tag name="EXTERNALNAME" val="Edittex"/>
  <p:tag name="BLEND" val="False"/>
  <p:tag name="TRANSPARENT" val="False"/>
  <p:tag name="BITMAPFORMAT" val="bmpmono"/>
  <p:tag name="DEBUGINTERACTIVE" val="True"/>
  <p:tag name="ORIGWIDTH" val="1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displacement $= (u, v)$&#10;\end{document}&#10;"/>
  <p:tag name="EXTERNALNAME" val="Edittex"/>
  <p:tag name="BLEND" val="False"/>
  <p:tag name="TRANSPARENT" val="False"/>
  <p:tag name="BITMAPFORMAT" val="bmpmono"/>
  <p:tag name="DEBUGINTERACTIVE" val="True"/>
  <p:tag name="ORIGWIDTH" val="801.8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+u,y+v) = I(x,y) +  \frac{\partial I}{\partial x} u + \frac{\partial I}{\partial y}v + \mbox{\small higher order terms}$&#10;\end{document}&#10;"/>
  <p:tag name="EXTERNALNAME" val="Edittex"/>
  <p:tag name="BLEND" val="False"/>
  <p:tag name="TRANSPARENT" val="False"/>
  <p:tag name="BITMAPFORMAT" val="bmpmono"/>
  <p:tag name="DEBUGINTERACTIVE" val="True"/>
  <p:tag name="ORIGWIDTH" val="1867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I(x,y) +  \frac{\partial I}{\partial x} u + \frac{\partial I}{\partial y}v$&#10;\end{document}&#10;"/>
  <p:tag name="EXTERNALNAME" val="Edittex"/>
  <p:tag name="BLEND" val="False"/>
  <p:tag name="TRANSPARENT" val="False"/>
  <p:tag name="BITMAPFORMAT" val="bmpmono"/>
  <p:tag name="DEBUGINTERACTIVE" val="True"/>
  <p:tag name="ORIGWIDTH" val="779.375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4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4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+mn-lt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7638</TotalTime>
  <Words>1539</Words>
  <Application>Microsoft Macintosh PowerPoint</Application>
  <PresentationFormat>On-screen Show (4:3)</PresentationFormat>
  <Paragraphs>378</Paragraphs>
  <Slides>42</Slides>
  <Notes>12</Notes>
  <HiddenSlides>0</HiddenSlides>
  <MMClips>21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Office Theme</vt:lpstr>
      <vt:lpstr>2_Default Design</vt:lpstr>
      <vt:lpstr>Blank Presentation</vt:lpstr>
      <vt:lpstr>2_Blank Presentation</vt:lpstr>
      <vt:lpstr>Essential</vt:lpstr>
      <vt:lpstr>기본 디자인</vt:lpstr>
      <vt:lpstr>Image</vt:lpstr>
      <vt:lpstr>Equation</vt:lpstr>
      <vt:lpstr>Activity recognition from videos (Szeliski 8.4, 12.6.4)</vt:lpstr>
      <vt:lpstr>Video</vt:lpstr>
      <vt:lpstr>Motion field</vt:lpstr>
      <vt:lpstr>Motion field + camera motion</vt:lpstr>
      <vt:lpstr>Problem definition:  optical flow</vt:lpstr>
      <vt:lpstr>Optical flow constraints (grayscale images)</vt:lpstr>
      <vt:lpstr>PowerPoint Presentation</vt:lpstr>
      <vt:lpstr>Human activity recognition</vt:lpstr>
      <vt:lpstr>Human activity recognition</vt:lpstr>
      <vt:lpstr>Group activity recognition</vt:lpstr>
      <vt:lpstr>Why video analysis?</vt:lpstr>
      <vt:lpstr>Why video analysis?</vt:lpstr>
      <vt:lpstr>Why video analysis?</vt:lpstr>
      <vt:lpstr>Why human activities?</vt:lpstr>
      <vt:lpstr>Why human activities?</vt:lpstr>
      <vt:lpstr>How many person pixels in our daily life?</vt:lpstr>
      <vt:lpstr>How many person pixels in our daily life?</vt:lpstr>
      <vt:lpstr>PowerPoint Presentation</vt:lpstr>
      <vt:lpstr>Aerial video analysis</vt:lpstr>
      <vt:lpstr>(Object) classification framework</vt:lpstr>
      <vt:lpstr>Recognition with gradients</vt:lpstr>
      <vt:lpstr>(Object) classification framework</vt:lpstr>
      <vt:lpstr>Video classification framework</vt:lpstr>
      <vt:lpstr>Video features (1)</vt:lpstr>
      <vt:lpstr>Video features (2)</vt:lpstr>
      <vt:lpstr>Basic classification framework</vt:lpstr>
      <vt:lpstr>Activity detection</vt:lpstr>
      <vt:lpstr>Activity detection by classification</vt:lpstr>
      <vt:lpstr>Activity Recognition with postures</vt:lpstr>
      <vt:lpstr>Activity Recognition with video features</vt:lpstr>
      <vt:lpstr>History</vt:lpstr>
      <vt:lpstr>History</vt:lpstr>
      <vt:lpstr>History</vt:lpstr>
      <vt:lpstr>Videos for activity recognition</vt:lpstr>
      <vt:lpstr>First-person videos</vt:lpstr>
      <vt:lpstr>Dimension 1: levels of human activities</vt:lpstr>
      <vt:lpstr>Dimension 2: structure in activities</vt:lpstr>
      <vt:lpstr>(Final) assignment</vt:lpstr>
      <vt:lpstr>JPL-Interaction dataset</vt:lpstr>
      <vt:lpstr>Feature descriptors - HOG</vt:lpstr>
      <vt:lpstr>Feature descriptors - HOF</vt:lpstr>
      <vt:lpstr>Activity classification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grauman</dc:creator>
  <cp:lastModifiedBy>Michael Ryoo</cp:lastModifiedBy>
  <cp:revision>200</cp:revision>
  <cp:lastPrinted>2011-04-20T21:06:05Z</cp:lastPrinted>
  <dcterms:created xsi:type="dcterms:W3CDTF">2006-08-16T00:00:00Z</dcterms:created>
  <dcterms:modified xsi:type="dcterms:W3CDTF">2017-04-25T17:52:48Z</dcterms:modified>
</cp:coreProperties>
</file>